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8" r:id="rId2"/>
    <p:sldId id="284" r:id="rId3"/>
    <p:sldId id="259" r:id="rId4"/>
    <p:sldId id="287" r:id="rId5"/>
    <p:sldId id="288" r:id="rId6"/>
    <p:sldId id="260" r:id="rId7"/>
    <p:sldId id="289" r:id="rId8"/>
    <p:sldId id="285" r:id="rId9"/>
    <p:sldId id="290" r:id="rId10"/>
    <p:sldId id="286" r:id="rId11"/>
    <p:sldId id="291" r:id="rId12"/>
    <p:sldId id="292" r:id="rId13"/>
    <p:sldId id="281" r:id="rId14"/>
    <p:sldId id="293" r:id="rId15"/>
    <p:sldId id="294" r:id="rId16"/>
    <p:sldId id="268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9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000364" y="2714620"/>
            <a:ext cx="52149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Apresentar como o processo de descompressão política deu início ao processo de transição política brasileira.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2571744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/16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500034" y="121442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Houve </a:t>
            </a:r>
            <a:r>
              <a:rPr lang="pt-BR" sz="2400" dirty="0" smtClean="0">
                <a:latin typeface="Calibri" pitchFamily="34" charset="0"/>
              </a:rPr>
              <a:t>um ataque ao Centro Brasileiro de Análise e Planejamento – CEBRAP. Dois pesquisadores foram presos e um deles muito torturado.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71472" y="2643182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As </a:t>
            </a:r>
            <a:r>
              <a:rPr lang="pt-BR" sz="2400" dirty="0" smtClean="0">
                <a:latin typeface="Calibri" pitchFamily="34" charset="0"/>
              </a:rPr>
              <a:t>forças de segurança </a:t>
            </a:r>
            <a:r>
              <a:rPr lang="pt-BR" sz="2400" dirty="0" smtClean="0">
                <a:latin typeface="Calibri" pitchFamily="34" charset="0"/>
              </a:rPr>
              <a:t>escolheram </a:t>
            </a:r>
            <a:r>
              <a:rPr lang="pt-BR" sz="2400" dirty="0" smtClean="0">
                <a:latin typeface="Calibri" pitchFamily="34" charset="0"/>
              </a:rPr>
              <a:t>um alvo internacionalmente visível, </a:t>
            </a:r>
            <a:r>
              <a:rPr lang="pt-BR" sz="2400" dirty="0" smtClean="0">
                <a:latin typeface="Calibri" pitchFamily="34" charset="0"/>
              </a:rPr>
              <a:t>prejudicando </a:t>
            </a:r>
            <a:r>
              <a:rPr lang="pt-BR" sz="2400" dirty="0" smtClean="0">
                <a:latin typeface="Calibri" pitchFamily="34" charset="0"/>
              </a:rPr>
              <a:t>gravemente a imagem do governo no exterior.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1472" y="4572008"/>
            <a:ext cx="4572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que tornava esses fatos entristecedores era que colidiam com a esperança que a equipe de Geisel suscitara.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9218" name="Picture 2" descr="Foto 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571744"/>
            <a:ext cx="2952755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6786578" y="6143644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+mj-lt"/>
              </a:rPr>
              <a:t>CEBRAP</a:t>
            </a:r>
            <a:endParaRPr lang="pt-BR" sz="1200" b="1" dirty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642910" y="1357298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Ordem dos Advogados do Brasil expressou preocupação com o descaso do governo, que não apurava o paradeiro de pessoas que se acreditavam terem sido presas pelas forças de segurança.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0" y="3906758"/>
            <a:ext cx="385765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Esta localização permitia que os grupos de defesa dos direitos humanos no Brasil e no exterior seguissem o rasto dos presos e tentassem intervir em seu favor.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4348" y="3143248"/>
            <a:ext cx="371476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Mesmo durante a repressão de Médici sabia-se que a maioria dos detidos estaria em alguma dependência da polícia ou em quartéis.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642910" y="121442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As </a:t>
            </a:r>
            <a:r>
              <a:rPr lang="pt-BR" sz="2400" dirty="0" smtClean="0">
                <a:latin typeface="Calibri" pitchFamily="34" charset="0"/>
              </a:rPr>
              <a:t>forças de segurança alegavam desconhecer os “desaparecidos”, frustrando assim a abertura de inquérito.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72000" y="2500306"/>
            <a:ext cx="42148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Cardeal Arns chefiou uma delegação que apresentou ao general Golbery uma lista de 22 “pessoas desaparecidas”, com farta documentação fornecida por aqueles que as tinham desaparecido a partir da posse de Geisel.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0" name="Imagem 9" descr="ANISTIA00.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496"/>
            <a:ext cx="369838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 flipH="1">
            <a:off x="642910" y="1097805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Novas </a:t>
            </a:r>
            <a:r>
              <a:rPr lang="pt-BR" sz="2300" dirty="0" smtClean="0">
                <a:latin typeface="Calibri" pitchFamily="34" charset="0"/>
              </a:rPr>
              <a:t>evidências de que a liberalização estava </a:t>
            </a:r>
            <a:r>
              <a:rPr lang="pt-BR" sz="2300" dirty="0" smtClean="0">
                <a:latin typeface="Calibri" pitchFamily="34" charset="0"/>
              </a:rPr>
              <a:t>longe </a:t>
            </a:r>
            <a:r>
              <a:rPr lang="pt-BR" sz="2300" dirty="0" smtClean="0">
                <a:latin typeface="Calibri" pitchFamily="34" charset="0"/>
              </a:rPr>
              <a:t>de ser </a:t>
            </a:r>
            <a:r>
              <a:rPr lang="pt-BR" sz="2300" dirty="0" smtClean="0">
                <a:latin typeface="Calibri" pitchFamily="34" charset="0"/>
              </a:rPr>
              <a:t>realidade surgiram.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4348" y="4357694"/>
            <a:ext cx="7643866" cy="207170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A princípio, o comando do Quarto Exército negou que estivesse detendo Morris. Logo depois, para vexame do governo, o Quarto Exército admitiu estar de posse de Morris. O episódio deixou claro também que as forças de segurança haviam escolhido uma vítima, um americano, cuja detenção criaria sério embaraço para o governo Geisel.</a:t>
            </a:r>
            <a:endParaRPr lang="pt-BR" sz="23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o explicativo em seta para baixo 11"/>
          <p:cNvSpPr/>
          <p:nvPr/>
        </p:nvSpPr>
        <p:spPr>
          <a:xfrm>
            <a:off x="1142976" y="2071678"/>
            <a:ext cx="6858048" cy="214314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Prisão e tortura em Recife de um ex-missionário metodista americano que se instalara no Brasil como correspondente do </a:t>
            </a:r>
            <a:r>
              <a:rPr lang="pt-BR" sz="2300" i="1" dirty="0" smtClean="0">
                <a:solidFill>
                  <a:schemeClr val="tx1"/>
                </a:solidFill>
                <a:latin typeface="Calibri" pitchFamily="34" charset="0"/>
              </a:rPr>
              <a:t>Time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 e da </a:t>
            </a:r>
            <a:r>
              <a:rPr lang="pt-BR" sz="2300" dirty="0" err="1" smtClean="0">
                <a:solidFill>
                  <a:schemeClr val="tx1"/>
                </a:solidFill>
                <a:latin typeface="Calibri" pitchFamily="34" charset="0"/>
              </a:rPr>
              <a:t>Associated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300" dirty="0" err="1" smtClean="0">
                <a:solidFill>
                  <a:schemeClr val="tx1"/>
                </a:solidFill>
                <a:latin typeface="Calibri" pitchFamily="34" charset="0"/>
              </a:rPr>
              <a:t>Press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pt-BR" sz="23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14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28662" y="5072074"/>
            <a:ext cx="7358114" cy="1357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O fato de o delito do deputado ter sido enquadrado na Lei de Segurança Nacional e não no AI-5 foi interpretado como uma distinção que encorajava os otimistas, os quais esperavam que Geisel deixasse esse instrumento.</a:t>
            </a:r>
            <a:endParaRPr lang="pt-BR" sz="23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o explicativo em seta para baixo 11"/>
          <p:cNvSpPr/>
          <p:nvPr/>
        </p:nvSpPr>
        <p:spPr>
          <a:xfrm>
            <a:off x="285720" y="1285860"/>
            <a:ext cx="8572560" cy="3571900"/>
          </a:xfrm>
          <a:prstGeom prst="downArrowCallout">
            <a:avLst>
              <a:gd name="adj1" fmla="val 25000"/>
              <a:gd name="adj2" fmla="val 25000"/>
              <a:gd name="adj3" fmla="val 28803"/>
              <a:gd name="adj4" fmla="val 649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Cassação do mandato e privação dos direitos políticos de Francisco Pinto, deputado pelo MDB baiano. 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Ele 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denunciou o presidente Pinochet do Chile como “fascista” e “opressor do povo chileno”. “Os linhas-duras” ficaram revoltados 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que 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um oficial de um Exército 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amigo e 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um líder anticomunista 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pudesse </a:t>
            </a:r>
            <a:r>
              <a:rPr lang="pt-BR" sz="2300" dirty="0" smtClean="0">
                <a:solidFill>
                  <a:schemeClr val="tx1"/>
                </a:solidFill>
                <a:latin typeface="Calibri" pitchFamily="34" charset="0"/>
              </a:rPr>
              <a:t>ser tão maltratado por um parlamentar brasileiro.</a:t>
            </a:r>
            <a:endParaRPr lang="pt-BR" sz="23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15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71472" y="1214422"/>
            <a:ext cx="79295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O Presidente logo depois reiterou seu compromisso com a liberalização, embora advertindo a oposição para não manipular a opinião pública a fim de pressionar o governo. Tais opressões, lembrou Geisel: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4348" y="3071810"/>
            <a:ext cx="7643866" cy="212365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200" b="1" i="1" dirty="0" smtClean="0">
                <a:latin typeface="Calibri" pitchFamily="34" charset="0"/>
              </a:rPr>
              <a:t>“servirão, apenas, para provocar contrapressões de igual ou maior intensidade, invertendo-se o processo da lenta, gradativa e segura distensão, tal como se requer, para chegar-se a um clima de crescente polarização e radicalização intransigente, com apelo à irracionalidade emocional e à violência destruidora. E isso, eu lhes asseguro, o governo não permitirá”. </a:t>
            </a:r>
            <a:endParaRPr lang="pt-BR" sz="2200" b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142984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3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3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28860" y="2109795"/>
            <a:ext cx="63579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Devido às propostas de distensão de Geisel, a população, principalmente a elite, vê a possibilidade do abrandamento da repressão e dos instrumentos de tortura. 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16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428860" y="3500438"/>
            <a:ext cx="635798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No entanto, na prática, isso não se verifica, pois os “linha-dura”, detentores de um enorme poder sobre qualquer pessoa a partir de 1968 e temerosos por perdê-lo, aproveitam a omissão do governo em relação aos casos de repressão, e praticam-na com pessoas conhecidas, para a frustração de Geisel e a imagem de seu governo.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857224" y="1228539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Presidente Geisel pretendia liberalizar o regime autoritário que herdara. Mas se defrontava com uma grande barreira: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628" y="3071810"/>
            <a:ext cx="5357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Como passar gradualmente do autoritarismo absoluto (expresso em documentos como o AI-5 e a Lei de Segurança Nacional) para um sistema mais aberto?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6143636" y="2571744"/>
            <a:ext cx="2238391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6643702" y="6072206"/>
            <a:ext cx="1518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+mj-lt"/>
              </a:rPr>
              <a:t>Presidente Geisel </a:t>
            </a:r>
            <a:endParaRPr lang="pt-BR" sz="1200" b="1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57158" y="114298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A principal expectativa da elite em relação ao novo governo centrava-se na esperança de que Geisel controlasse o aparato de repressão, especialmente os torturadores.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20" y="4214818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 O otimismo aumentou quando </a:t>
            </a:r>
            <a:r>
              <a:rPr lang="pt-BR" sz="2000" dirty="0" smtClean="0">
                <a:latin typeface="Calibri" pitchFamily="34" charset="0"/>
              </a:rPr>
              <a:t>Geisel </a:t>
            </a:r>
            <a:r>
              <a:rPr lang="pt-BR" sz="2000" dirty="0" smtClean="0">
                <a:latin typeface="Calibri" pitchFamily="34" charset="0"/>
              </a:rPr>
              <a:t>prometeu </a:t>
            </a:r>
            <a:r>
              <a:rPr lang="pt-BR" sz="2000" i="1" dirty="0" smtClean="0">
                <a:latin typeface="Calibri" pitchFamily="34" charset="0"/>
              </a:rPr>
              <a:t>“sinceros esforços para o gradual, mas seguro, aperfeiçoamento democrático”, </a:t>
            </a:r>
            <a:r>
              <a:rPr lang="pt-BR" sz="2000" dirty="0" smtClean="0">
                <a:latin typeface="Calibri" pitchFamily="34" charset="0"/>
              </a:rPr>
              <a:t>embora também tenha apropriadamente advertido que a “segurança” era indispensável para assegurar o desenvolvimento.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5720" y="2285992"/>
            <a:ext cx="5143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 Emissários da Conferência Nacional dos Bispos do Brasil - CNBB reuniram-se com o general Golbery (Chefe da Casa Civil), que demonstrou sincera receptividade, embora </a:t>
            </a:r>
            <a:r>
              <a:rPr lang="pt-BR" sz="2000" dirty="0" smtClean="0">
                <a:latin typeface="Calibri" pitchFamily="34" charset="0"/>
              </a:rPr>
              <a:t>falando em </a:t>
            </a:r>
            <a:r>
              <a:rPr lang="pt-BR" sz="2000" dirty="0" smtClean="0">
                <a:latin typeface="Calibri" pitchFamily="34" charset="0"/>
              </a:rPr>
              <a:t>caráter não oficial.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9" name="Imagem 8" descr="Aula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873" y="2571744"/>
            <a:ext cx="299753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57158" y="1214422"/>
            <a:ext cx="828680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Os primeiros seis meses do governo Geisel foram de contínuas manobras encenadas por autoridades governamentais e críticos civis em torno de uma possível </a:t>
            </a:r>
            <a:r>
              <a:rPr lang="pt-BR" sz="2300" dirty="0" smtClean="0">
                <a:latin typeface="Calibri" pitchFamily="34" charset="0"/>
              </a:rPr>
              <a:t>redemocratização</a:t>
            </a:r>
            <a:r>
              <a:rPr lang="pt-BR" sz="2300" dirty="0" smtClean="0">
                <a:latin typeface="Calibri" pitchFamily="34" charset="0"/>
              </a:rPr>
              <a:t>.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8596" y="2857496"/>
            <a:ext cx="492922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Era claro desde o início que a meta de liberalização de Geisel-Golbery os levaria a um confronto com os torturadores e o SNI. Dos observadores que percebiam a iminente batalha, poucos eram os que achavam que Geisel e Golbery teriam alguma chance.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15362" name="Picture 2" descr="http://www.fnt.org.br/fotos/valor_pi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500306"/>
            <a:ext cx="2658690" cy="359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6429388" y="6215082"/>
            <a:ext cx="1425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+mj-lt"/>
              </a:rPr>
              <a:t>General Golbery </a:t>
            </a:r>
            <a:endParaRPr lang="pt-BR" sz="1200" b="1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57158" y="1643050"/>
            <a:ext cx="414340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Um aspecto dessa luta impressionou as forças de Geisel: a hierarquia militar fora muitas vezes desrespeitada, já que as forças de segurança (DOI-CODI) podiam rotineiramente ignorar a  cadeia de comando. 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5000636"/>
            <a:ext cx="835824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Geisel e os </a:t>
            </a:r>
            <a:r>
              <a:rPr lang="pt-BR" sz="2300" i="1" dirty="0" err="1" smtClean="0">
                <a:latin typeface="Calibri" pitchFamily="34" charset="0"/>
              </a:rPr>
              <a:t>castelistas</a:t>
            </a:r>
            <a:r>
              <a:rPr lang="pt-BR" sz="2300" dirty="0" smtClean="0">
                <a:latin typeface="Calibri" pitchFamily="34" charset="0"/>
              </a:rPr>
              <a:t> viam esta “subversão da hierarquia militar” como altamente perigosa e dela fizeram o alvo principal de sua ofensiva contra os torturadores.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14338" name="Picture 2" descr="http://1.bp.blogspot.com/_CROmZlwZYP0/SPUBpx_2IGI/AAAAAAAAElQ/RLiOKFVJWV4/s400/DOI-CODI+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132118" cy="2861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tângulo 8"/>
          <p:cNvSpPr/>
          <p:nvPr/>
        </p:nvSpPr>
        <p:spPr>
          <a:xfrm>
            <a:off x="6286512" y="4500570"/>
            <a:ext cx="894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+mj-lt"/>
              </a:rPr>
              <a:t>DOI-CODI</a:t>
            </a:r>
            <a:endParaRPr lang="pt-BR" sz="1200" b="1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034" y="142873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elite, em sua maioria, queria dar ao presidente o benefício da dúvida, ou seja, acreditar que a redemocratização podia acontecer.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00100" y="33002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E onde estavam os militares “linha dura”? Eles estavam concordando com Geisel?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9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695049"/>
            <a:ext cx="1571636" cy="2091273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28662" y="2598003"/>
            <a:ext cx="7429552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Nos primeiros meses do governo Geisel, os “linha-dura” deram mostras de que ainda controlavam o aparato de repressão e o estavam usando para enfraquecer os esforços visando à liberalização.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6248" y="1571612"/>
            <a:ext cx="103906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Arial Black" pitchFamily="34" charset="0"/>
              </a:rPr>
              <a:t>NÃO!</a:t>
            </a:r>
            <a:endParaRPr lang="pt-BR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3108" y="5026895"/>
            <a:ext cx="571504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Vamos conhecer quais incidentes vieram de encontro a prometida  redemocratização.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8596" y="135729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linha dura achava-se em franca atividade em muitos lugares.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357158" y="214311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O comando do Quarto Exército, em Recife, prendeu Carlos Garcia, respeitado jornalista que chefiava a sucursal de </a:t>
            </a:r>
            <a:r>
              <a:rPr lang="pt-BR" sz="2400" i="1" dirty="0" smtClean="0">
                <a:latin typeface="Calibri" pitchFamily="34" charset="0"/>
              </a:rPr>
              <a:t>O Estado de S. Paulo</a:t>
            </a:r>
            <a:r>
              <a:rPr lang="pt-BR" sz="2400" dirty="0" smtClean="0">
                <a:latin typeface="Calibri" pitchFamily="34" charset="0"/>
              </a:rPr>
              <a:t> na capital pernambucana. Após ser submetido a interrogatório e tortura, Garcia foi libertado.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00232" y="4071942"/>
            <a:ext cx="521497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incidente pareceu bem escolhido para dar ao governo Geisel, recém-iniciado, a pior publicidade possível.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1071546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O </a:t>
            </a:r>
            <a:r>
              <a:rPr lang="pt-BR" sz="2400" dirty="0" smtClean="0">
                <a:latin typeface="Calibri" pitchFamily="34" charset="0"/>
              </a:rPr>
              <a:t>ilustre advogado de São Paulo, Washington Rocha </a:t>
            </a:r>
            <a:r>
              <a:rPr lang="pt-BR" sz="2400" dirty="0" err="1" smtClean="0">
                <a:latin typeface="Calibri" pitchFamily="34" charset="0"/>
              </a:rPr>
              <a:t>Cantral</a:t>
            </a:r>
            <a:r>
              <a:rPr lang="pt-BR" sz="2400" dirty="0" smtClean="0">
                <a:latin typeface="Calibri" pitchFamily="34" charset="0"/>
              </a:rPr>
              <a:t>, foi preso e torturado. Ao ser libertado, processou o CODI por detenção ilegal e maus-tratos, e a Ordem dos Advogados protestou veementemente contra “as torturas físicas e morais” sofridas por seu colega.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1472" y="3310970"/>
            <a:ext cx="528641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Este fato mostrava </a:t>
            </a:r>
            <a:r>
              <a:rPr lang="pt-BR" sz="2400" dirty="0" smtClean="0">
                <a:latin typeface="Calibri" pitchFamily="34" charset="0"/>
              </a:rPr>
              <a:t>pouca mudança no </a:t>
            </a:r>
            <a:r>
              <a:rPr lang="pt-BR" sz="2400" dirty="0" smtClean="0">
                <a:latin typeface="Calibri" pitchFamily="34" charset="0"/>
              </a:rPr>
              <a:t>comportamento do governo em comparação com a era de Médici. Mas a circunstância </a:t>
            </a:r>
            <a:r>
              <a:rPr lang="pt-BR" sz="2400" dirty="0" smtClean="0">
                <a:latin typeface="Calibri" pitchFamily="34" charset="0"/>
              </a:rPr>
              <a:t>do Exército ser processado e </a:t>
            </a:r>
            <a:r>
              <a:rPr lang="pt-BR" sz="2400" dirty="0" smtClean="0">
                <a:latin typeface="Calibri" pitchFamily="34" charset="0"/>
              </a:rPr>
              <a:t>de a Ordem dos Advogados havê-lo apoiado </a:t>
            </a:r>
            <a:r>
              <a:rPr lang="pt-BR" sz="2400" dirty="0" smtClean="0">
                <a:latin typeface="Calibri" pitchFamily="34" charset="0"/>
              </a:rPr>
              <a:t>mostrava </a:t>
            </a:r>
            <a:r>
              <a:rPr lang="pt-BR" sz="2400" dirty="0" smtClean="0">
                <a:latin typeface="Calibri" pitchFamily="34" charset="0"/>
              </a:rPr>
              <a:t>o quanto mudara a disposição de ânimo público.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9840" y="3525284"/>
            <a:ext cx="2381250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Distensão e Abertura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4423</TotalTime>
  <Words>1434</Words>
  <Application>Microsoft Office PowerPoint</Application>
  <PresentationFormat>Apresentação na tela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495</cp:revision>
  <dcterms:created xsi:type="dcterms:W3CDTF">2009-05-14T20:59:51Z</dcterms:created>
  <dcterms:modified xsi:type="dcterms:W3CDTF">2009-07-27T15:35:03Z</dcterms:modified>
</cp:coreProperties>
</file>