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handoutMasterIdLst>
    <p:handoutMasterId r:id="rId15"/>
  </p:handoutMasterIdLst>
  <p:sldIdLst>
    <p:sldId id="258" r:id="rId2"/>
    <p:sldId id="284" r:id="rId3"/>
    <p:sldId id="259" r:id="rId4"/>
    <p:sldId id="287" r:id="rId5"/>
    <p:sldId id="288" r:id="rId6"/>
    <p:sldId id="260" r:id="rId7"/>
    <p:sldId id="281" r:id="rId8"/>
    <p:sldId id="273" r:id="rId9"/>
    <p:sldId id="261" r:id="rId10"/>
    <p:sldId id="285" r:id="rId11"/>
    <p:sldId id="289" r:id="rId12"/>
    <p:sldId id="268" r:id="rId13"/>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ED6D03"/>
    <a:srgbClr val="FF0066"/>
    <a:srgbClr val="CC00CC"/>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69" d="100"/>
          <a:sy n="69" d="100"/>
        </p:scale>
        <p:origin x="-5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41603F-566E-4B0A-94E3-1938CFEFC072}" type="datetimeFigureOut">
              <a:rPr lang="pt-BR" smtClean="0"/>
              <a:pPr/>
              <a:t>13/7/2009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58FBD1-738E-4AF3-99F1-6CC739B6D85E}" type="slidenum">
              <a:rPr lang="pt-BR" smtClean="0"/>
              <a:pPr/>
              <a:t>‹nº›</a:t>
            </a:fld>
            <a:endParaRPr lang="pt-B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DB4713-4D87-4DB1-97C6-505AEE12DC09}" type="datetimeFigureOut">
              <a:rPr lang="pt-BR" smtClean="0"/>
              <a:pPr/>
              <a:t>13/7/2009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2F79AF-378D-49A1-9133-09C0C320240E}" type="slidenum">
              <a:rPr lang="pt-BR" smtClean="0"/>
              <a:pPr/>
              <a:t>‹nº›</a:t>
            </a:fld>
            <a:endParaRPr lang="pt-B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E12F79AF-378D-49A1-9133-09C0C320240E}"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smtClean="0"/>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pPr>
              <a:defRPr/>
            </a:pPr>
            <a:fld id="{0662A16A-D185-4B48-A8CD-5DA57B0E2C39}" type="datetime1">
              <a:rPr lang="pt-BR" smtClean="0"/>
              <a:pPr>
                <a:defRPr/>
              </a:pPr>
              <a:t>13/7/2009</a:t>
            </a:fld>
            <a:endParaRPr lang="pt-BR"/>
          </a:p>
        </p:txBody>
      </p:sp>
      <p:sp>
        <p:nvSpPr>
          <p:cNvPr id="16" name="Espaço Reservado para Número de Slide 15"/>
          <p:cNvSpPr>
            <a:spLocks noGrp="1"/>
          </p:cNvSpPr>
          <p:nvPr>
            <p:ph type="sldNum" sz="quarter" idx="11"/>
          </p:nvPr>
        </p:nvSpPr>
        <p:spPr/>
        <p:txBody>
          <a:bodyPr/>
          <a:lstStyle/>
          <a:p>
            <a:pPr>
              <a:defRPr/>
            </a:pPr>
            <a:fld id="{432E3DC8-423D-4111-8941-38EFD054DACE}" type="slidenum">
              <a:rPr lang="pt-BR" smtClean="0"/>
              <a:pPr>
                <a:defRPr/>
              </a:pPr>
              <a:t>‹nº›</a:t>
            </a:fld>
            <a:endParaRPr lang="pt-BR"/>
          </a:p>
        </p:txBody>
      </p:sp>
      <p:sp>
        <p:nvSpPr>
          <p:cNvPr id="17" name="Espaço Reservado para Rodapé 16"/>
          <p:cNvSpPr>
            <a:spLocks noGrp="1"/>
          </p:cNvSpPr>
          <p:nvPr>
            <p:ph type="ftr" sz="quarter" idx="12"/>
          </p:nvPr>
        </p:nvSpPr>
        <p:spPr/>
        <p:txBody>
          <a:bodyPr/>
          <a:lstStyle/>
          <a:p>
            <a:pPr>
              <a:defRPr/>
            </a:pPr>
            <a:endParaRPr lang="pt-BR"/>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fld id="{B4A55F0F-30D7-4AD8-968F-90602E59EEA6}" type="datetime1">
              <a:rPr lang="pt-BR" smtClean="0"/>
              <a:pPr>
                <a:defRPr/>
              </a:pPr>
              <a:t>13/7/2009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B417F833-A429-49B8-AEAF-080EEB237D22}" type="slidenum">
              <a:rPr lang="pt-BR" smtClean="0"/>
              <a:pPr>
                <a:defRPr/>
              </a:pPr>
              <a:t>‹nº›</a:t>
            </a:fld>
            <a:endParaRPr lang="pt-BR"/>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fld id="{85597FC2-EC9C-4003-8C54-1E527C52544E}" type="datetime1">
              <a:rPr lang="pt-BR" smtClean="0"/>
              <a:pPr>
                <a:defRPr/>
              </a:pPr>
              <a:t>13/7/2009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5A300654-27EE-4D54-B15E-DA7EA2F9C4EA}" type="slidenum">
              <a:rPr lang="pt-BR" smtClean="0"/>
              <a:pPr>
                <a:defRPr/>
              </a:pPr>
              <a:t>‹nº›</a:t>
            </a:fld>
            <a:endParaRPr lang="pt-BR"/>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4" name="Espaço Reservado para Data 13"/>
          <p:cNvSpPr>
            <a:spLocks noGrp="1"/>
          </p:cNvSpPr>
          <p:nvPr>
            <p:ph type="dt" sz="half" idx="14"/>
          </p:nvPr>
        </p:nvSpPr>
        <p:spPr/>
        <p:txBody>
          <a:bodyPr/>
          <a:lstStyle/>
          <a:p>
            <a:pPr>
              <a:defRPr/>
            </a:pPr>
            <a:fld id="{DFEE0245-91DF-4C85-AD9D-CB3EAD1DBDEB}" type="datetime1">
              <a:rPr lang="pt-BR" smtClean="0"/>
              <a:pPr>
                <a:defRPr/>
              </a:pPr>
              <a:t>13/7/2009</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pPr>
              <a:defRPr/>
            </a:pPr>
            <a:fld id="{71704C48-8926-4CBC-ADDD-BB48FA6255B4}" type="slidenum">
              <a:rPr lang="pt-BR" smtClean="0"/>
              <a:pPr>
                <a:defRPr/>
              </a:pPr>
              <a:t>‹nº›</a:t>
            </a:fld>
            <a:endParaRPr lang="pt-BR"/>
          </a:p>
        </p:txBody>
      </p:sp>
      <p:sp>
        <p:nvSpPr>
          <p:cNvPr id="16" name="Espaço Reservado para Rodapé 15"/>
          <p:cNvSpPr>
            <a:spLocks noGrp="1"/>
          </p:cNvSpPr>
          <p:nvPr>
            <p:ph type="ftr" sz="quarter" idx="16"/>
          </p:nvPr>
        </p:nvSpPr>
        <p:spPr/>
        <p:txBody>
          <a:bodyPr/>
          <a:lstStyle/>
          <a:p>
            <a:pPr>
              <a:defRPr/>
            </a:pPr>
            <a:endParaRPr lang="pt-BR"/>
          </a:p>
        </p:txBody>
      </p:sp>
      <p:sp>
        <p:nvSpPr>
          <p:cNvPr id="17" name="Título 16"/>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pPr>
              <a:defRPr/>
            </a:pPr>
            <a:fld id="{247B5B98-9A8F-4B7F-8D27-22825B2183F6}" type="datetime1">
              <a:rPr lang="pt-BR" smtClean="0"/>
              <a:pPr>
                <a:defRPr/>
              </a:pPr>
              <a:t>13/7/2009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760241C8-D059-407A-BD31-5A9F8CE3F88B}" type="slidenum">
              <a:rPr lang="pt-BR" smtClean="0"/>
              <a:pPr>
                <a:defRPr/>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pPr>
              <a:defRPr/>
            </a:pPr>
            <a:fld id="{43FF481C-812C-4182-929E-3AD4F4F3CFD4}" type="datetime1">
              <a:rPr lang="pt-BR" smtClean="0"/>
              <a:pPr>
                <a:defRPr/>
              </a:pPr>
              <a:t>13/7/2009</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35F3673D-6A3D-4E79-99F1-F619AA439E44}" type="slidenum">
              <a:rPr lang="pt-BR" smtClean="0"/>
              <a:pPr>
                <a:defRPr/>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pPr>
              <a:defRPr/>
            </a:pPr>
            <a:fld id="{FDBF45EE-7F30-416E-8BCA-E1154C370564}" type="slidenum">
              <a:rPr lang="pt-BR" smtClean="0"/>
              <a:pPr>
                <a:defRPr/>
              </a:pPr>
              <a:t>‹nº›</a:t>
            </a:fld>
            <a:endParaRPr lang="pt-BR"/>
          </a:p>
        </p:txBody>
      </p:sp>
      <p:sp>
        <p:nvSpPr>
          <p:cNvPr id="8" name="Espaço Reservado para Rodapé 7"/>
          <p:cNvSpPr>
            <a:spLocks noGrp="1"/>
          </p:cNvSpPr>
          <p:nvPr>
            <p:ph type="ftr" sz="quarter" idx="11"/>
          </p:nvPr>
        </p:nvSpPr>
        <p:spPr/>
        <p:txBody>
          <a:bodyPr/>
          <a:lstStyle/>
          <a:p>
            <a:pPr>
              <a:defRPr/>
            </a:pPr>
            <a:endParaRPr lang="pt-BR"/>
          </a:p>
        </p:txBody>
      </p:sp>
      <p:sp>
        <p:nvSpPr>
          <p:cNvPr id="7" name="Espaço Reservado para Data 6"/>
          <p:cNvSpPr>
            <a:spLocks noGrp="1"/>
          </p:cNvSpPr>
          <p:nvPr>
            <p:ph type="dt" sz="half" idx="10"/>
          </p:nvPr>
        </p:nvSpPr>
        <p:spPr/>
        <p:txBody>
          <a:bodyPr/>
          <a:lstStyle/>
          <a:p>
            <a:pPr>
              <a:defRPr/>
            </a:pPr>
            <a:fld id="{34EAADD2-83D5-4F68-ABE4-DBC9BA9EF67A}" type="datetime1">
              <a:rPr lang="pt-BR" smtClean="0"/>
              <a:pPr>
                <a:defRPr/>
              </a:pPr>
              <a:t>13/7/2009</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smtClean="0"/>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pPr>
              <a:defRPr/>
            </a:pPr>
            <a:fld id="{0027277F-3B70-4E30-AAD6-EFBE2CFC35C0}" type="datetime1">
              <a:rPr lang="pt-BR" smtClean="0"/>
              <a:pPr>
                <a:defRPr/>
              </a:pPr>
              <a:t>13/7/2009</a:t>
            </a:fld>
            <a:endParaRPr lang="pt-BR"/>
          </a:p>
        </p:txBody>
      </p:sp>
      <p:sp>
        <p:nvSpPr>
          <p:cNvPr id="4" name="Espaço Reservado para Rodapé 3"/>
          <p:cNvSpPr>
            <a:spLocks noGrp="1"/>
          </p:cNvSpPr>
          <p:nvPr>
            <p:ph type="ftr" sz="quarter" idx="11"/>
          </p:nvPr>
        </p:nvSpPr>
        <p:spPr/>
        <p:txBody>
          <a:bodyPr/>
          <a:lstStyle/>
          <a:p>
            <a:pPr>
              <a:defRPr/>
            </a:pPr>
            <a:endParaRPr lang="pt-BR"/>
          </a:p>
        </p:txBody>
      </p:sp>
      <p:sp>
        <p:nvSpPr>
          <p:cNvPr id="5" name="Espaço Reservado para Número de Slide 4"/>
          <p:cNvSpPr>
            <a:spLocks noGrp="1"/>
          </p:cNvSpPr>
          <p:nvPr>
            <p:ph type="sldNum" sz="quarter" idx="12"/>
          </p:nvPr>
        </p:nvSpPr>
        <p:spPr/>
        <p:txBody>
          <a:bodyPr/>
          <a:lstStyle/>
          <a:p>
            <a:pPr>
              <a:defRPr/>
            </a:pPr>
            <a:fld id="{FB1C0330-1A9A-4538-9E98-2CDB1AC954F4}" type="slidenum">
              <a:rPr lang="pt-BR" smtClean="0"/>
              <a:pPr>
                <a:defRPr/>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fld id="{1D56F3A6-AF8C-4BE6-9059-4E9BAFD4FAD2}" type="datetime1">
              <a:rPr lang="pt-BR" smtClean="0"/>
              <a:pPr>
                <a:defRPr/>
              </a:pPr>
              <a:t>13/7/2009</a:t>
            </a:fld>
            <a:endParaRPr lang="pt-BR"/>
          </a:p>
        </p:txBody>
      </p:sp>
      <p:sp>
        <p:nvSpPr>
          <p:cNvPr id="3" name="Espaço Reservado para Rodapé 2"/>
          <p:cNvSpPr>
            <a:spLocks noGrp="1"/>
          </p:cNvSpPr>
          <p:nvPr>
            <p:ph type="ftr" sz="quarter" idx="11"/>
          </p:nvPr>
        </p:nvSpPr>
        <p:spPr/>
        <p:txBody>
          <a:bodyPr/>
          <a:lstStyle/>
          <a:p>
            <a:pPr>
              <a:defRPr/>
            </a:pPr>
            <a:endParaRPr lang="pt-BR"/>
          </a:p>
        </p:txBody>
      </p:sp>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‹nº›</a:t>
            </a:fld>
            <a:endParaRPr lang="pt-BR"/>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8" name="Espaço Reservado para Data 7"/>
          <p:cNvSpPr>
            <a:spLocks noGrp="1"/>
          </p:cNvSpPr>
          <p:nvPr>
            <p:ph type="dt" sz="half" idx="14"/>
          </p:nvPr>
        </p:nvSpPr>
        <p:spPr/>
        <p:txBody>
          <a:bodyPr/>
          <a:lstStyle/>
          <a:p>
            <a:pPr>
              <a:defRPr/>
            </a:pPr>
            <a:fld id="{F1270479-A53A-4728-B069-1710156BEC98}" type="datetime1">
              <a:rPr lang="pt-BR" smtClean="0"/>
              <a:pPr>
                <a:defRPr/>
              </a:pPr>
              <a:t>13/7/2009</a:t>
            </a:fld>
            <a:endParaRPr lang="pt-BR"/>
          </a:p>
        </p:txBody>
      </p:sp>
      <p:sp>
        <p:nvSpPr>
          <p:cNvPr id="9" name="Espaço Reservado para Número de Slide 8"/>
          <p:cNvSpPr>
            <a:spLocks noGrp="1"/>
          </p:cNvSpPr>
          <p:nvPr>
            <p:ph type="sldNum" sz="quarter" idx="15"/>
          </p:nvPr>
        </p:nvSpPr>
        <p:spPr/>
        <p:txBody>
          <a:bodyPr/>
          <a:lstStyle/>
          <a:p>
            <a:pPr>
              <a:defRPr/>
            </a:pPr>
            <a:fld id="{DF69B2B3-798A-4371-9138-A0006428FFE3}" type="slidenum">
              <a:rPr lang="pt-BR" smtClean="0"/>
              <a:pPr>
                <a:defRPr/>
              </a:pPr>
              <a:t>‹nº›</a:t>
            </a:fld>
            <a:endParaRPr lang="pt-BR"/>
          </a:p>
        </p:txBody>
      </p:sp>
      <p:sp>
        <p:nvSpPr>
          <p:cNvPr id="10" name="Espaço Reservado para Rodapé 9"/>
          <p:cNvSpPr>
            <a:spLocks noGrp="1"/>
          </p:cNvSpPr>
          <p:nvPr>
            <p:ph type="ftr" sz="quarter" idx="16"/>
          </p:nvPr>
        </p:nvSpPr>
        <p:spPr/>
        <p:txBody>
          <a:bodyPr/>
          <a:lstStyle/>
          <a:p>
            <a:pPr>
              <a:defRPr/>
            </a:pPr>
            <a:endParaRPr lang="pt-BR"/>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smtClean="0"/>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8" name="Espaço Reservado para Data 7"/>
          <p:cNvSpPr>
            <a:spLocks noGrp="1"/>
          </p:cNvSpPr>
          <p:nvPr>
            <p:ph type="dt" sz="half" idx="10"/>
          </p:nvPr>
        </p:nvSpPr>
        <p:spPr/>
        <p:txBody>
          <a:bodyPr/>
          <a:lstStyle/>
          <a:p>
            <a:pPr>
              <a:defRPr/>
            </a:pPr>
            <a:fld id="{B04BADCB-35B1-4DBD-8416-60BEFA2DC6AD}" type="datetime1">
              <a:rPr lang="pt-BR" smtClean="0"/>
              <a:pPr>
                <a:defRPr/>
              </a:pPr>
              <a:t>13/7/2009</a:t>
            </a:fld>
            <a:endParaRPr lang="pt-BR"/>
          </a:p>
        </p:txBody>
      </p:sp>
      <p:sp>
        <p:nvSpPr>
          <p:cNvPr id="9" name="Espaço Reservado para Número de Slide 8"/>
          <p:cNvSpPr>
            <a:spLocks noGrp="1"/>
          </p:cNvSpPr>
          <p:nvPr>
            <p:ph type="sldNum" sz="quarter" idx="11"/>
          </p:nvPr>
        </p:nvSpPr>
        <p:spPr/>
        <p:txBody>
          <a:bodyPr/>
          <a:lstStyle/>
          <a:p>
            <a:pPr>
              <a:defRPr/>
            </a:pPr>
            <a:fld id="{F60B8E41-6238-4177-8AB0-1EADC0918D52}" type="slidenum">
              <a:rPr lang="pt-BR" smtClean="0"/>
              <a:pPr>
                <a:defRPr/>
              </a:pPr>
              <a:t>‹nº›</a:t>
            </a:fld>
            <a:endParaRPr lang="pt-BR"/>
          </a:p>
        </p:txBody>
      </p:sp>
      <p:sp>
        <p:nvSpPr>
          <p:cNvPr id="10" name="Espaço Reservado para Rodapé 9"/>
          <p:cNvSpPr>
            <a:spLocks noGrp="1"/>
          </p:cNvSpPr>
          <p:nvPr>
            <p:ph type="ftr" sz="quarter" idx="12"/>
          </p:nvPr>
        </p:nvSpPr>
        <p:spPr/>
        <p:txBody>
          <a:bodyPr/>
          <a:lstStyle/>
          <a:p>
            <a:pPr>
              <a:defRPr/>
            </a:pPr>
            <a:endParaRPr lang="pt-BR"/>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65C247E8-0C3B-4E89-A17C-02907ACC231C}" type="datetime1">
              <a:rPr lang="pt-BR" smtClean="0"/>
              <a:pPr>
                <a:defRPr/>
              </a:pPr>
              <a:t>13/7/2009</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C104B705-FB4A-44AE-98CD-3073F7BF0BD1}" type="slidenum">
              <a:rPr lang="pt-BR" smtClean="0"/>
              <a:pPr>
                <a:defRPr/>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smtClean="0"/>
              <a:t>Clique para editar o estilo do título mestre</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push/>
  </p:transition>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planalto.gov.br/INFGER/emilio%20m&#233;dici.ht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
        <p:nvSpPr>
          <p:cNvPr id="2052" name="CaixaDeTexto 9"/>
          <p:cNvSpPr txBox="1">
            <a:spLocks noChangeArrowheads="1"/>
          </p:cNvSpPr>
          <p:nvPr/>
        </p:nvSpPr>
        <p:spPr bwMode="auto">
          <a:xfrm>
            <a:off x="3357554" y="3071810"/>
            <a:ext cx="4214842" cy="1200329"/>
          </a:xfrm>
          <a:prstGeom prst="rect">
            <a:avLst/>
          </a:prstGeom>
          <a:noFill/>
          <a:ln w="9525">
            <a:noFill/>
            <a:miter lim="800000"/>
            <a:headEnd/>
            <a:tailEnd/>
          </a:ln>
        </p:spPr>
        <p:txBody>
          <a:bodyPr wrap="square">
            <a:spAutoFit/>
          </a:bodyPr>
          <a:lstStyle/>
          <a:p>
            <a:pPr algn="just">
              <a:buFont typeface="Wingdings" pitchFamily="2" charset="2"/>
              <a:buChar char="ü"/>
            </a:pPr>
            <a:r>
              <a:rPr lang="pt-BR" sz="2400" dirty="0" smtClean="0">
                <a:latin typeface="Calibri" pitchFamily="34" charset="0"/>
              </a:rPr>
              <a:t> Descrever a intensificação da violência no período do governo Médici.</a:t>
            </a:r>
            <a:endParaRPr lang="pt-BR" sz="2400" dirty="0">
              <a:latin typeface="Calibri" pitchFamily="34" charset="0"/>
            </a:endParaRPr>
          </a:p>
        </p:txBody>
      </p:sp>
      <p:sp>
        <p:nvSpPr>
          <p:cNvPr id="2053" name="CaixaDeTexto 10"/>
          <p:cNvSpPr txBox="1">
            <a:spLocks noChangeArrowheads="1"/>
          </p:cNvSpPr>
          <p:nvPr/>
        </p:nvSpPr>
        <p:spPr bwMode="auto">
          <a:xfrm>
            <a:off x="1500166" y="1571612"/>
            <a:ext cx="2281202" cy="461665"/>
          </a:xfrm>
          <a:prstGeom prst="rect">
            <a:avLst/>
          </a:prstGeom>
          <a:noFill/>
          <a:ln w="9525">
            <a:noFill/>
            <a:miter lim="800000"/>
            <a:headEnd/>
            <a:tailEnd/>
          </a:ln>
        </p:spPr>
        <p:txBody>
          <a:bodyPr wrap="none">
            <a:spAutoFit/>
          </a:bodyPr>
          <a:lstStyle/>
          <a:p>
            <a:r>
              <a:rPr lang="pt-BR" sz="2400" b="1" dirty="0" smtClean="0">
                <a:solidFill>
                  <a:srgbClr val="C00000"/>
                </a:solidFill>
                <a:latin typeface="Calibri" pitchFamily="34" charset="0"/>
              </a:rPr>
              <a:t>Objetivo </a:t>
            </a:r>
            <a:r>
              <a:rPr lang="pt-BR" sz="2400" b="1" dirty="0">
                <a:solidFill>
                  <a:srgbClr val="C00000"/>
                </a:solidFill>
                <a:latin typeface="Calibri" pitchFamily="34" charset="0"/>
              </a:rPr>
              <a:t>da aula</a:t>
            </a:r>
          </a:p>
        </p:txBody>
      </p:sp>
      <p:pic>
        <p:nvPicPr>
          <p:cNvPr id="2059" name="Picture 11" descr="C:\Documents and Settings\Administrador\Configurações locais\Temporary Internet Files\Content.IE5\JHDW83QR\MCj03259220000[1].wmf"/>
          <p:cNvPicPr>
            <a:picLocks noChangeAspect="1" noChangeArrowheads="1"/>
          </p:cNvPicPr>
          <p:nvPr/>
        </p:nvPicPr>
        <p:blipFill>
          <a:blip r:embed="rId3"/>
          <a:stretch>
            <a:fillRect/>
          </a:stretch>
        </p:blipFill>
        <p:spPr bwMode="auto">
          <a:xfrm>
            <a:off x="704522" y="2643182"/>
            <a:ext cx="2152966" cy="1970077"/>
          </a:xfrm>
          <a:prstGeom prst="rect">
            <a:avLst/>
          </a:prstGeom>
          <a:noFill/>
          <a:ln>
            <a:noFill/>
          </a:ln>
        </p:spPr>
      </p:pic>
      <p:sp>
        <p:nvSpPr>
          <p:cNvPr id="6" name="Espaço Reservado para Número de Slide 5"/>
          <p:cNvSpPr>
            <a:spLocks noGrp="1"/>
          </p:cNvSpPr>
          <p:nvPr>
            <p:ph type="sldNum" sz="quarter" idx="12"/>
          </p:nvPr>
        </p:nvSpPr>
        <p:spPr/>
        <p:txBody>
          <a:bodyPr/>
          <a:lstStyle/>
          <a:p>
            <a:pPr>
              <a:defRPr/>
            </a:pPr>
            <a:fld id="{C0907652-5656-450B-B9E2-D997CC12C975}" type="slidenum">
              <a:rPr lang="pt-BR" smtClean="0"/>
              <a:pPr>
                <a:defRPr/>
              </a:pPr>
              <a:t>1</a:t>
            </a:fld>
            <a:r>
              <a:rPr lang="pt-BR" dirty="0" smtClean="0"/>
              <a:t>/12</a:t>
            </a:r>
            <a:endParaRPr lang="pt-BR"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p:cTn id="7" dur="5000" fill="hold"/>
                                        <p:tgtEl>
                                          <p:spTgt spid="2059"/>
                                        </p:tgtEl>
                                        <p:attrNameLst>
                                          <p:attrName>ppt_w</p:attrName>
                                        </p:attrNameLst>
                                      </p:cBhvr>
                                      <p:tavLst>
                                        <p:tav tm="0" fmla="#ppt_w*sin(2.5*pi*$)">
                                          <p:val>
                                            <p:fltVal val="0"/>
                                          </p:val>
                                        </p:tav>
                                        <p:tav tm="100000">
                                          <p:val>
                                            <p:fltVal val="1"/>
                                          </p:val>
                                        </p:tav>
                                      </p:tavLst>
                                    </p:anim>
                                    <p:anim calcmode="lin" valueType="num">
                                      <p:cBhvr>
                                        <p:cTn id="8" dur="5000" fill="hold"/>
                                        <p:tgtEl>
                                          <p:spTgt spid="20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10</a:t>
            </a:fld>
            <a:r>
              <a:rPr lang="pt-BR" dirty="0" smtClean="0"/>
              <a:t>/12</a:t>
            </a:r>
            <a:endParaRPr lang="pt-BR" dirty="0"/>
          </a:p>
        </p:txBody>
      </p:sp>
      <p:sp>
        <p:nvSpPr>
          <p:cNvPr id="12" name="Retângulo 11"/>
          <p:cNvSpPr/>
          <p:nvPr/>
        </p:nvSpPr>
        <p:spPr>
          <a:xfrm>
            <a:off x="428596" y="1071546"/>
            <a:ext cx="8358246" cy="769441"/>
          </a:xfrm>
          <a:prstGeom prst="rect">
            <a:avLst/>
          </a:prstGeom>
        </p:spPr>
        <p:txBody>
          <a:bodyPr wrap="square">
            <a:spAutoFit/>
          </a:bodyPr>
          <a:lstStyle/>
          <a:p>
            <a:r>
              <a:rPr lang="pt-BR" sz="2200" dirty="0" smtClean="0">
                <a:latin typeface="Calibri" pitchFamily="34" charset="0"/>
              </a:rPr>
              <a:t>Os torturadores tinham </a:t>
            </a:r>
            <a:r>
              <a:rPr lang="pt-BR" sz="2200" dirty="0" smtClean="0">
                <a:latin typeface="Calibri" pitchFamily="34" charset="0"/>
              </a:rPr>
              <a:t>a </a:t>
            </a:r>
            <a:r>
              <a:rPr lang="pt-BR" sz="2200" dirty="0" smtClean="0">
                <a:latin typeface="Calibri" pitchFamily="34" charset="0"/>
              </a:rPr>
              <a:t>vantagem de acesso direto aos militares de maior graduação. </a:t>
            </a:r>
            <a:endParaRPr lang="pt-BR" sz="2200" dirty="0">
              <a:latin typeface="Calibri" pitchFamily="34" charset="0"/>
            </a:endParaRPr>
          </a:p>
        </p:txBody>
      </p:sp>
      <p:sp>
        <p:nvSpPr>
          <p:cNvPr id="10" name="Retângulo 9"/>
          <p:cNvSpPr/>
          <p:nvPr/>
        </p:nvSpPr>
        <p:spPr>
          <a:xfrm>
            <a:off x="1071538" y="5500702"/>
            <a:ext cx="6143668" cy="7694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pt-BR" sz="2200" dirty="0" smtClean="0">
                <a:latin typeface="Calibri" pitchFamily="34" charset="0"/>
              </a:rPr>
              <a:t>Milhares de cidadãos continuavam a serem presos e enquadrados na Lei de Segurança Nacional. </a:t>
            </a:r>
            <a:endParaRPr lang="pt-BR" sz="2200" dirty="0">
              <a:latin typeface="Calibri" pitchFamily="34" charset="0"/>
            </a:endParaRPr>
          </a:p>
        </p:txBody>
      </p:sp>
      <p:pic>
        <p:nvPicPr>
          <p:cNvPr id="4098" name="Picture 2" descr="http://veja.abril.com.br/271102/imagens/livros5.jpg"/>
          <p:cNvPicPr>
            <a:picLocks noChangeAspect="1" noChangeArrowheads="1"/>
          </p:cNvPicPr>
          <p:nvPr/>
        </p:nvPicPr>
        <p:blipFill>
          <a:blip r:embed="rId2"/>
          <a:srcRect/>
          <a:stretch>
            <a:fillRect/>
          </a:stretch>
        </p:blipFill>
        <p:spPr bwMode="auto">
          <a:xfrm>
            <a:off x="5143504" y="2071678"/>
            <a:ext cx="3646548" cy="2418878"/>
          </a:xfrm>
          <a:prstGeom prst="rect">
            <a:avLst/>
          </a:prstGeom>
          <a:ln>
            <a:noFill/>
          </a:ln>
          <a:effectLst>
            <a:outerShdw blurRad="190500" algn="tl" rotWithShape="0">
              <a:srgbClr val="000000">
                <a:alpha val="70000"/>
              </a:srgbClr>
            </a:outerShdw>
          </a:effectLst>
        </p:spPr>
      </p:pic>
      <p:sp>
        <p:nvSpPr>
          <p:cNvPr id="9" name="Retângulo 8"/>
          <p:cNvSpPr/>
          <p:nvPr/>
        </p:nvSpPr>
        <p:spPr>
          <a:xfrm>
            <a:off x="5357818" y="4572008"/>
            <a:ext cx="3214710" cy="461665"/>
          </a:xfrm>
          <a:prstGeom prst="rect">
            <a:avLst/>
          </a:prstGeom>
        </p:spPr>
        <p:txBody>
          <a:bodyPr wrap="square">
            <a:spAutoFit/>
          </a:bodyPr>
          <a:lstStyle/>
          <a:p>
            <a:pPr algn="ctr"/>
            <a:r>
              <a:rPr lang="pt-BR" sz="1200" b="1" dirty="0" smtClean="0">
                <a:latin typeface="+mj-lt"/>
              </a:rPr>
              <a:t>O líder da luta armada Carlos </a:t>
            </a:r>
            <a:r>
              <a:rPr lang="pt-BR" sz="1200" b="1" dirty="0" err="1" smtClean="0">
                <a:latin typeface="+mj-lt"/>
              </a:rPr>
              <a:t>Marighella</a:t>
            </a:r>
            <a:r>
              <a:rPr lang="pt-BR" sz="1200" b="1" dirty="0" smtClean="0">
                <a:latin typeface="+mj-lt"/>
              </a:rPr>
              <a:t> é assassinado em São Paulo - 1969 </a:t>
            </a:r>
            <a:endParaRPr lang="pt-BR" sz="1200" b="1" dirty="0">
              <a:latin typeface="+mj-lt"/>
            </a:endParaRPr>
          </a:p>
        </p:txBody>
      </p:sp>
      <p:sp>
        <p:nvSpPr>
          <p:cNvPr id="11" name="Retângulo 10"/>
          <p:cNvSpPr/>
          <p:nvPr/>
        </p:nvSpPr>
        <p:spPr>
          <a:xfrm>
            <a:off x="500034" y="1928802"/>
            <a:ext cx="4572000" cy="3357586"/>
          </a:xfrm>
          <a:prstGeom prst="rect">
            <a:avLst/>
          </a:prstGeom>
        </p:spPr>
        <p:txBody>
          <a:bodyPr wrap="square">
            <a:spAutoFit/>
          </a:bodyPr>
          <a:lstStyle/>
          <a:p>
            <a:pPr algn="just">
              <a:buFont typeface="Wingdings" pitchFamily="2" charset="2"/>
              <a:buChar char="ü"/>
            </a:pPr>
            <a:r>
              <a:rPr lang="pt-BR" sz="2200" dirty="0" smtClean="0">
                <a:latin typeface="Calibri" pitchFamily="34" charset="0"/>
              </a:rPr>
              <a:t>Podiam prontamente mostrar-lhes a mais recente evidência da atividade guerrilheira para provar que o perigo não acabara. </a:t>
            </a:r>
          </a:p>
          <a:p>
            <a:pPr algn="just"/>
            <a:endParaRPr lang="pt-BR" sz="1400" dirty="0" smtClean="0">
              <a:latin typeface="Calibri" pitchFamily="34" charset="0"/>
            </a:endParaRPr>
          </a:p>
          <a:p>
            <a:pPr algn="just">
              <a:buFont typeface="Wingdings" pitchFamily="2" charset="2"/>
              <a:buChar char="ü"/>
            </a:pPr>
            <a:r>
              <a:rPr lang="pt-BR" sz="2200" dirty="0" smtClean="0">
                <a:latin typeface="Calibri" pitchFamily="34" charset="0"/>
              </a:rPr>
              <a:t>Podiam alegar que qualquer declínio da atividade subversiva era devido diretamente à sua vigilância. Reduzi-la seria um convite ao retorno dos revolucionários armados.</a:t>
            </a:r>
          </a:p>
        </p:txBody>
      </p:sp>
      <p:sp>
        <p:nvSpPr>
          <p:cNvPr id="13" name="CaixaDeTexto 12"/>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8)">
                                      <p:cBhvr>
                                        <p:cTn id="7" dur="2000"/>
                                        <p:tgtEl>
                                          <p:spTgt spid="4098"/>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par>
                          <p:cTn id="11" fill="hold">
                            <p:stCondLst>
                              <p:cond delay="2000"/>
                            </p:stCondLst>
                            <p:childTnLst>
                              <p:par>
                                <p:cTn id="12" presetID="17" presetClass="entr" presetSubtype="1"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2000" fill="hold"/>
                                        <p:tgtEl>
                                          <p:spTgt spid="10"/>
                                        </p:tgtEl>
                                        <p:attrNameLst>
                                          <p:attrName>ppt_x</p:attrName>
                                        </p:attrNameLst>
                                      </p:cBhvr>
                                      <p:tavLst>
                                        <p:tav tm="0">
                                          <p:val>
                                            <p:strVal val="#ppt_x"/>
                                          </p:val>
                                        </p:tav>
                                        <p:tav tm="100000">
                                          <p:val>
                                            <p:strVal val="#ppt_x"/>
                                          </p:val>
                                        </p:tav>
                                      </p:tavLst>
                                    </p:anim>
                                    <p:anim calcmode="lin" valueType="num">
                                      <p:cBhvr>
                                        <p:cTn id="15" dur="2000" fill="hold"/>
                                        <p:tgtEl>
                                          <p:spTgt spid="10"/>
                                        </p:tgtEl>
                                        <p:attrNameLst>
                                          <p:attrName>ppt_y</p:attrName>
                                        </p:attrNameLst>
                                      </p:cBhvr>
                                      <p:tavLst>
                                        <p:tav tm="0">
                                          <p:val>
                                            <p:strVal val="#ppt_y-#ppt_h/2"/>
                                          </p:val>
                                        </p:tav>
                                        <p:tav tm="100000">
                                          <p:val>
                                            <p:strVal val="#ppt_y"/>
                                          </p:val>
                                        </p:tav>
                                      </p:tavLst>
                                    </p:anim>
                                    <p:anim calcmode="lin" valueType="num">
                                      <p:cBhvr>
                                        <p:cTn id="16" dur="2000" fill="hold"/>
                                        <p:tgtEl>
                                          <p:spTgt spid="10"/>
                                        </p:tgtEl>
                                        <p:attrNameLst>
                                          <p:attrName>ppt_w</p:attrName>
                                        </p:attrNameLst>
                                      </p:cBhvr>
                                      <p:tavLst>
                                        <p:tav tm="0">
                                          <p:val>
                                            <p:strVal val="#ppt_w"/>
                                          </p:val>
                                        </p:tav>
                                        <p:tav tm="100000">
                                          <p:val>
                                            <p:strVal val="#ppt_w"/>
                                          </p:val>
                                        </p:tav>
                                      </p:tavLst>
                                    </p:anim>
                                    <p:anim calcmode="lin" valueType="num">
                                      <p:cBhvr>
                                        <p:cTn id="17" dur="20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11</a:t>
            </a:fld>
            <a:r>
              <a:rPr lang="pt-BR" dirty="0" smtClean="0"/>
              <a:t>/12</a:t>
            </a:r>
            <a:endParaRPr lang="pt-BR" dirty="0"/>
          </a:p>
        </p:txBody>
      </p:sp>
      <p:sp>
        <p:nvSpPr>
          <p:cNvPr id="6" name="Retângulo 5"/>
          <p:cNvSpPr/>
          <p:nvPr/>
        </p:nvSpPr>
        <p:spPr>
          <a:xfrm>
            <a:off x="571472" y="1143830"/>
            <a:ext cx="8072494" cy="1446550"/>
          </a:xfrm>
          <a:prstGeom prst="rect">
            <a:avLst/>
          </a:prstGeom>
        </p:spPr>
        <p:txBody>
          <a:bodyPr wrap="square">
            <a:spAutoFit/>
          </a:bodyPr>
          <a:lstStyle/>
          <a:p>
            <a:pPr algn="just"/>
            <a:r>
              <a:rPr lang="pt-BR" sz="2200" dirty="0" smtClean="0">
                <a:latin typeface="Calibri" pitchFamily="34" charset="0"/>
              </a:rPr>
              <a:t>O funcionamento da justiça militar permitiu que se registrasse em seus arquivos, nos seus mais horríveis detalhes, a história da repressão. Foi esta a fonte que a equipe </a:t>
            </a:r>
            <a:r>
              <a:rPr lang="pt-BR" sz="2200" dirty="0" smtClean="0">
                <a:latin typeface="Calibri" pitchFamily="34" charset="0"/>
              </a:rPr>
              <a:t>da </a:t>
            </a:r>
            <a:r>
              <a:rPr lang="pt-BR" sz="2200" dirty="0" smtClean="0">
                <a:latin typeface="Calibri" pitchFamily="34" charset="0"/>
              </a:rPr>
              <a:t>arquidiocese de São Paulo usou para o extraordinário documentário </a:t>
            </a:r>
            <a:r>
              <a:rPr lang="pt-BR" sz="2200" i="1" dirty="0" smtClean="0">
                <a:latin typeface="Calibri" pitchFamily="34" charset="0"/>
              </a:rPr>
              <a:t>Brasil: Nunca Mais</a:t>
            </a:r>
            <a:r>
              <a:rPr lang="pt-BR" sz="2200" dirty="0" smtClean="0">
                <a:latin typeface="Calibri" pitchFamily="34" charset="0"/>
              </a:rPr>
              <a:t>. </a:t>
            </a:r>
            <a:endParaRPr lang="pt-BR" sz="2200" dirty="0">
              <a:latin typeface="Calibri" pitchFamily="34" charset="0"/>
            </a:endParaRPr>
          </a:p>
        </p:txBody>
      </p:sp>
      <p:sp>
        <p:nvSpPr>
          <p:cNvPr id="9" name="Retângulo 8"/>
          <p:cNvSpPr/>
          <p:nvPr/>
        </p:nvSpPr>
        <p:spPr>
          <a:xfrm>
            <a:off x="3714776" y="3143248"/>
            <a:ext cx="4857752" cy="2800767"/>
          </a:xfrm>
          <a:prstGeom prst="rect">
            <a:avLst/>
          </a:prstGeom>
        </p:spPr>
        <p:txBody>
          <a:bodyPr wrap="square">
            <a:spAutoFit/>
          </a:bodyPr>
          <a:lstStyle/>
          <a:p>
            <a:pPr algn="just"/>
            <a:r>
              <a:rPr lang="pt-BR" sz="2200" dirty="0" smtClean="0">
                <a:latin typeface="Calibri" pitchFamily="34" charset="0"/>
              </a:rPr>
              <a:t>As violações dos direitos humanos perpetradas pelo governo militar brasileiro, foram documentadas com material extraído dos arquivos militares oficiais. Dessa forma o Brasil, os militares e seus apologistas jamais poderão impugnar as fontes reveladoras dos arrepiantes fatos sobre os anos de terror.</a:t>
            </a:r>
            <a:endParaRPr lang="pt-BR" sz="2200" dirty="0">
              <a:latin typeface="Calibri" pitchFamily="34" charset="0"/>
            </a:endParaRPr>
          </a:p>
        </p:txBody>
      </p:sp>
      <p:pic>
        <p:nvPicPr>
          <p:cNvPr id="3074" name="Picture 2" descr="http://www.dhnet.org.br/memoria/images/brasil_nunca2.jpg"/>
          <p:cNvPicPr>
            <a:picLocks noChangeAspect="1" noChangeArrowheads="1"/>
          </p:cNvPicPr>
          <p:nvPr/>
        </p:nvPicPr>
        <p:blipFill>
          <a:blip r:embed="rId2"/>
          <a:srcRect/>
          <a:stretch>
            <a:fillRect/>
          </a:stretch>
        </p:blipFill>
        <p:spPr bwMode="auto">
          <a:xfrm>
            <a:off x="785786" y="2899566"/>
            <a:ext cx="2643206" cy="3528244"/>
          </a:xfrm>
          <a:prstGeom prst="rect">
            <a:avLst/>
          </a:prstGeom>
          <a:ln>
            <a:noFill/>
          </a:ln>
          <a:effectLst>
            <a:outerShdw blurRad="292100" dist="139700" dir="2700000" algn="tl" rotWithShape="0">
              <a:srgbClr val="333333">
                <a:alpha val="65000"/>
              </a:srgbClr>
            </a:outerShdw>
          </a:effectLst>
        </p:spPr>
      </p:pic>
      <p:sp>
        <p:nvSpPr>
          <p:cNvPr id="10" name="CaixaDeTexto 9"/>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142976" y="1071546"/>
            <a:ext cx="3890680" cy="830997"/>
          </a:xfrm>
          <a:prstGeom prst="rect">
            <a:avLst/>
          </a:prstGeom>
          <a:noFill/>
        </p:spPr>
        <p:txBody>
          <a:bodyPr wrap="none" rtlCol="0">
            <a:spAutoFit/>
          </a:bodyPr>
          <a:lstStyle/>
          <a:p>
            <a:r>
              <a:rPr lang="pt-BR" sz="2400" dirty="0" smtClean="0">
                <a:latin typeface="Calibri" pitchFamily="34" charset="0"/>
              </a:rPr>
              <a:t>Chegamos ao final desta aula.</a:t>
            </a:r>
          </a:p>
          <a:p>
            <a:r>
              <a:rPr lang="pt-BR" sz="2400" dirty="0" smtClean="0">
                <a:solidFill>
                  <a:srgbClr val="C00000"/>
                </a:solidFill>
                <a:latin typeface="Calibri" pitchFamily="34" charset="0"/>
              </a:rPr>
              <a:t>Guarde na memória!</a:t>
            </a:r>
            <a:endParaRPr lang="pt-BR" sz="2400" dirty="0">
              <a:solidFill>
                <a:srgbClr val="C00000"/>
              </a:solidFill>
              <a:latin typeface="Calibri" pitchFamily="34" charset="0"/>
            </a:endParaRPr>
          </a:p>
        </p:txBody>
      </p:sp>
      <p:sp>
        <p:nvSpPr>
          <p:cNvPr id="9" name="Retângulo 8"/>
          <p:cNvSpPr/>
          <p:nvPr/>
        </p:nvSpPr>
        <p:spPr>
          <a:xfrm>
            <a:off x="2643174" y="1928802"/>
            <a:ext cx="6143668" cy="1446550"/>
          </a:xfrm>
          <a:prstGeom prst="rect">
            <a:avLst/>
          </a:prstGeom>
        </p:spPr>
        <p:txBody>
          <a:bodyPr wrap="square">
            <a:spAutoFit/>
          </a:bodyPr>
          <a:lstStyle/>
          <a:p>
            <a:pPr lvl="0" algn="just">
              <a:buFont typeface="Wingdings" pitchFamily="2" charset="2"/>
              <a:buChar char="ü"/>
            </a:pPr>
            <a:r>
              <a:rPr lang="pt-BR" sz="2200" dirty="0" smtClean="0">
                <a:latin typeface="Calibri" pitchFamily="34" charset="0"/>
              </a:rPr>
              <a:t> A presente aula trata sobre as operações da OBAN, o vinculo dos militares no combate aos “criminosos”, e o meio para corromperem-se eticamente. </a:t>
            </a:r>
          </a:p>
        </p:txBody>
      </p:sp>
      <p:pic>
        <p:nvPicPr>
          <p:cNvPr id="21509" name="Picture 5" descr="C:\Documents and Settings\Administrador\Configurações locais\Temporary Internet Files\Content.IE5\W9MBCLYJ\MCj00889780000[1].wmf"/>
          <p:cNvPicPr>
            <a:picLocks noChangeAspect="1" noChangeArrowheads="1"/>
          </p:cNvPicPr>
          <p:nvPr/>
        </p:nvPicPr>
        <p:blipFill>
          <a:blip r:embed="rId2"/>
          <a:srcRect/>
          <a:stretch>
            <a:fillRect/>
          </a:stretch>
        </p:blipFill>
        <p:spPr bwMode="auto">
          <a:xfrm>
            <a:off x="500034" y="2928934"/>
            <a:ext cx="1857388" cy="2384973"/>
          </a:xfrm>
          <a:prstGeom prst="rect">
            <a:avLst/>
          </a:prstGeom>
          <a:noFill/>
        </p:spPr>
      </p:pic>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12</a:t>
            </a:fld>
            <a:r>
              <a:rPr lang="pt-BR" dirty="0" smtClean="0"/>
              <a:t>/12</a:t>
            </a:r>
            <a:endParaRPr lang="pt-BR" dirty="0"/>
          </a:p>
        </p:txBody>
      </p:sp>
      <p:sp>
        <p:nvSpPr>
          <p:cNvPr id="11" name="Retângulo 10"/>
          <p:cNvSpPr/>
          <p:nvPr/>
        </p:nvSpPr>
        <p:spPr>
          <a:xfrm>
            <a:off x="2643174" y="3286124"/>
            <a:ext cx="6143668" cy="1446550"/>
          </a:xfrm>
          <a:prstGeom prst="rect">
            <a:avLst/>
          </a:prstGeom>
        </p:spPr>
        <p:txBody>
          <a:bodyPr wrap="square">
            <a:spAutoFit/>
          </a:bodyPr>
          <a:lstStyle/>
          <a:p>
            <a:pPr algn="just">
              <a:buFont typeface="Wingdings" pitchFamily="2" charset="2"/>
              <a:buChar char="ü"/>
            </a:pPr>
            <a:r>
              <a:rPr lang="pt-BR" sz="2200" dirty="0" smtClean="0">
                <a:latin typeface="Calibri" pitchFamily="34" charset="0"/>
              </a:rPr>
              <a:t> Fica esclarecido que a tortura, que se relacionava direta ou indiretamente com todos os militares, tornara-se obsoleta, visto que a “subversão” desaparecia. </a:t>
            </a:r>
            <a:endParaRPr lang="pt-BR" sz="2200" dirty="0">
              <a:latin typeface="Calibri" pitchFamily="34" charset="0"/>
            </a:endParaRPr>
          </a:p>
        </p:txBody>
      </p:sp>
      <p:sp>
        <p:nvSpPr>
          <p:cNvPr id="13" name="Retângulo 12"/>
          <p:cNvSpPr/>
          <p:nvPr/>
        </p:nvSpPr>
        <p:spPr>
          <a:xfrm>
            <a:off x="2643174" y="4714884"/>
            <a:ext cx="6143668" cy="1785104"/>
          </a:xfrm>
          <a:prstGeom prst="rect">
            <a:avLst/>
          </a:prstGeom>
        </p:spPr>
        <p:txBody>
          <a:bodyPr wrap="square">
            <a:spAutoFit/>
          </a:bodyPr>
          <a:lstStyle/>
          <a:p>
            <a:pPr algn="just">
              <a:buFont typeface="Wingdings" pitchFamily="2" charset="2"/>
              <a:buChar char="ü"/>
            </a:pPr>
            <a:r>
              <a:rPr lang="pt-BR" sz="2200" dirty="0" smtClean="0">
                <a:latin typeface="Calibri" pitchFamily="34" charset="0"/>
              </a:rPr>
              <a:t> Muitos torturadores temiam o fim do regime seguida da própria condenação. Assim, a saída encontrada foi manter e aumentar ainda mais a repressão, enquanto não se tinha a certeza de que os movimentos contra o regime haviam cessado.</a:t>
            </a:r>
            <a:endParaRPr lang="pt-BR" sz="2200" dirty="0">
              <a:latin typeface="Calibri" pitchFamily="34" charset="0"/>
            </a:endParaRPr>
          </a:p>
        </p:txBody>
      </p:sp>
      <p:sp>
        <p:nvSpPr>
          <p:cNvPr id="12" name="CaixaDeTexto 11"/>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1" nodeType="afterEffect">
                                  <p:stCondLst>
                                    <p:cond delay="0"/>
                                  </p:stCondLst>
                                  <p:childTnLst>
                                    <p:animEffect transition="out" filter="fade">
                                      <p:cBhvr>
                                        <p:cTn id="6" dur="3000" tmFilter="0, 0; .2, .5; .8, .5; 1, 0"/>
                                        <p:tgtEl>
                                          <p:spTgt spid="9"/>
                                        </p:tgtEl>
                                      </p:cBhvr>
                                    </p:animEffect>
                                    <p:animScale>
                                      <p:cBhvr>
                                        <p:cTn id="7" dur="1500" autoRev="1" fill="hold"/>
                                        <p:tgtEl>
                                          <p:spTgt spid="9"/>
                                        </p:tgtEl>
                                      </p:cBhvr>
                                      <p:by x="105000" y="105000"/>
                                    </p:animScale>
                                  </p:childTnLst>
                                </p:cTn>
                              </p:par>
                            </p:childTnLst>
                          </p:cTn>
                        </p:par>
                        <p:par>
                          <p:cTn id="8" fill="hold">
                            <p:stCondLst>
                              <p:cond delay="3000"/>
                            </p:stCondLst>
                            <p:childTnLst>
                              <p:par>
                                <p:cTn id="9" presetID="26" presetClass="emph" presetSubtype="0" fill="hold" grpId="0" nodeType="afterEffect">
                                  <p:stCondLst>
                                    <p:cond delay="0"/>
                                  </p:stCondLst>
                                  <p:childTnLst>
                                    <p:animEffect transition="out" filter="fade">
                                      <p:cBhvr>
                                        <p:cTn id="10" dur="3000" tmFilter="0, 0; .2, .5; .8, .5; 1, 0"/>
                                        <p:tgtEl>
                                          <p:spTgt spid="11"/>
                                        </p:tgtEl>
                                      </p:cBhvr>
                                    </p:animEffect>
                                    <p:animScale>
                                      <p:cBhvr>
                                        <p:cTn id="11" dur="1500" autoRev="1" fill="hold"/>
                                        <p:tgtEl>
                                          <p:spTgt spid="11"/>
                                        </p:tgtEl>
                                      </p:cBhvr>
                                      <p:by x="105000" y="105000"/>
                                    </p:animScale>
                                  </p:childTnLst>
                                </p:cTn>
                              </p:par>
                            </p:childTnLst>
                          </p:cTn>
                        </p:par>
                        <p:par>
                          <p:cTn id="12" fill="hold">
                            <p:stCondLst>
                              <p:cond delay="6000"/>
                            </p:stCondLst>
                            <p:childTnLst>
                              <p:par>
                                <p:cTn id="13" presetID="26" presetClass="emph" presetSubtype="0" fill="hold" grpId="0" nodeType="afterEffect">
                                  <p:stCondLst>
                                    <p:cond delay="0"/>
                                  </p:stCondLst>
                                  <p:childTnLst>
                                    <p:animEffect transition="out" filter="fade">
                                      <p:cBhvr>
                                        <p:cTn id="14" dur="3000" tmFilter="0, 0; .2, .5; .8, .5; 1, 0"/>
                                        <p:tgtEl>
                                          <p:spTgt spid="13"/>
                                        </p:tgtEl>
                                      </p:cBhvr>
                                    </p:animEffect>
                                    <p:animScale>
                                      <p:cBhvr>
                                        <p:cTn id="15" dur="1500" autoRev="1" fill="hold"/>
                                        <p:tgtEl>
                                          <p:spTgt spid="1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2</a:t>
            </a:fld>
            <a:r>
              <a:rPr lang="pt-BR" dirty="0" smtClean="0"/>
              <a:t>/12</a:t>
            </a:r>
            <a:endParaRPr lang="pt-BR" dirty="0"/>
          </a:p>
        </p:txBody>
      </p:sp>
      <p:sp>
        <p:nvSpPr>
          <p:cNvPr id="10" name="CaixaDeTexto 9"/>
          <p:cNvSpPr txBox="1"/>
          <p:nvPr/>
        </p:nvSpPr>
        <p:spPr>
          <a:xfrm>
            <a:off x="4572000" y="3071810"/>
            <a:ext cx="269626" cy="461665"/>
          </a:xfrm>
          <a:prstGeom prst="rect">
            <a:avLst/>
          </a:prstGeom>
          <a:noFill/>
        </p:spPr>
        <p:txBody>
          <a:bodyPr wrap="none" rtlCol="0">
            <a:spAutoFit/>
          </a:bodyPr>
          <a:lstStyle/>
          <a:p>
            <a:r>
              <a:rPr lang="pt-BR" sz="2400" dirty="0" smtClean="0"/>
              <a:t> </a:t>
            </a:r>
            <a:endParaRPr lang="pt-BR" dirty="0"/>
          </a:p>
        </p:txBody>
      </p:sp>
      <p:pic>
        <p:nvPicPr>
          <p:cNvPr id="4100" name="Picture 4" descr="http://www.otempo.com.br/capa/img/transp.gif"/>
          <p:cNvPicPr>
            <a:picLocks noChangeAspect="1" noChangeArrowheads="1"/>
          </p:cNvPicPr>
          <p:nvPr/>
        </p:nvPicPr>
        <p:blipFill>
          <a:blip r:embed="rId2"/>
          <a:srcRect/>
          <a:stretch>
            <a:fillRect/>
          </a:stretch>
        </p:blipFill>
        <p:spPr bwMode="auto">
          <a:xfrm>
            <a:off x="155575" y="-84138"/>
            <a:ext cx="47625" cy="47625"/>
          </a:xfrm>
          <a:prstGeom prst="rect">
            <a:avLst/>
          </a:prstGeom>
          <a:noFill/>
        </p:spPr>
      </p:pic>
      <p:sp>
        <p:nvSpPr>
          <p:cNvPr id="19" name="Retângulo 18"/>
          <p:cNvSpPr/>
          <p:nvPr/>
        </p:nvSpPr>
        <p:spPr>
          <a:xfrm>
            <a:off x="571472" y="1142984"/>
            <a:ext cx="8072494" cy="1446550"/>
          </a:xfrm>
          <a:prstGeom prst="rect">
            <a:avLst/>
          </a:prstGeom>
        </p:spPr>
        <p:txBody>
          <a:bodyPr wrap="square">
            <a:spAutoFit/>
          </a:bodyPr>
          <a:lstStyle/>
          <a:p>
            <a:pPr algn="just"/>
            <a:r>
              <a:rPr lang="pt-BR" sz="2200" dirty="0" smtClean="0">
                <a:latin typeface="Calibri" pitchFamily="34" charset="0"/>
              </a:rPr>
              <a:t>Até meados de 1968 os militares não tinham se envolvido diretamente no interrogatório de presos políticos, exceto nos meses que se seguiram imediatamente ao golpe de 1964. Porém em 1968 os protestos </a:t>
            </a:r>
            <a:r>
              <a:rPr lang="pt-BR" sz="2200" dirty="0" smtClean="0">
                <a:latin typeface="Calibri" pitchFamily="34" charset="0"/>
              </a:rPr>
              <a:t>e </a:t>
            </a:r>
            <a:r>
              <a:rPr lang="pt-BR" sz="2200" dirty="0" smtClean="0">
                <a:latin typeface="Calibri" pitchFamily="34" charset="0"/>
              </a:rPr>
              <a:t>as greves </a:t>
            </a:r>
            <a:r>
              <a:rPr lang="pt-BR" sz="2200" dirty="0" smtClean="0">
                <a:latin typeface="Calibri" pitchFamily="34" charset="0"/>
              </a:rPr>
              <a:t>pareciam </a:t>
            </a:r>
            <a:r>
              <a:rPr lang="pt-BR" sz="2200" dirty="0" smtClean="0">
                <a:latin typeface="Calibri" pitchFamily="34" charset="0"/>
              </a:rPr>
              <a:t>um retorno à era de Goulart. </a:t>
            </a:r>
            <a:endParaRPr lang="pt-BR" sz="2200" dirty="0">
              <a:latin typeface="Calibri" pitchFamily="34" charset="0"/>
            </a:endParaRPr>
          </a:p>
        </p:txBody>
      </p:sp>
      <p:sp>
        <p:nvSpPr>
          <p:cNvPr id="12" name="Retângulo 11"/>
          <p:cNvSpPr/>
          <p:nvPr/>
        </p:nvSpPr>
        <p:spPr>
          <a:xfrm>
            <a:off x="4500562" y="2857496"/>
            <a:ext cx="4071966" cy="3139321"/>
          </a:xfrm>
          <a:prstGeom prst="rect">
            <a:avLst/>
          </a:prstGeom>
        </p:spPr>
        <p:txBody>
          <a:bodyPr wrap="square">
            <a:spAutoFit/>
          </a:bodyPr>
          <a:lstStyle/>
          <a:p>
            <a:pPr algn="just"/>
            <a:r>
              <a:rPr lang="pt-BR" sz="2200" dirty="0" smtClean="0">
                <a:latin typeface="Calibri" pitchFamily="34" charset="0"/>
              </a:rPr>
              <a:t>Os militares “linha dura” estavam convencidos de que lhes cabia assumir um controle mais direto das atividades dos “subversivos</a:t>
            </a:r>
            <a:r>
              <a:rPr lang="pt-BR" sz="2200" dirty="0" smtClean="0">
                <a:latin typeface="Calibri" pitchFamily="34" charset="0"/>
              </a:rPr>
              <a:t>”. Eles </a:t>
            </a:r>
            <a:r>
              <a:rPr lang="pt-BR" sz="2200" dirty="0" smtClean="0">
                <a:latin typeface="Calibri" pitchFamily="34" charset="0"/>
              </a:rPr>
              <a:t>tinham uma explicação: pela doutrina da segurança nacional, era responsabilidade direta dos militares zelar pela segurança interna.</a:t>
            </a:r>
            <a:endParaRPr lang="pt-BR" sz="2200" dirty="0">
              <a:latin typeface="Calibri" pitchFamily="34" charset="0"/>
            </a:endParaRPr>
          </a:p>
        </p:txBody>
      </p:sp>
      <p:pic>
        <p:nvPicPr>
          <p:cNvPr id="12290" name="Picture 2" descr="vestibulandos_12.jpg"/>
          <p:cNvPicPr>
            <a:picLocks noChangeAspect="1" noChangeArrowheads="1"/>
          </p:cNvPicPr>
          <p:nvPr/>
        </p:nvPicPr>
        <p:blipFill>
          <a:blip r:embed="rId3"/>
          <a:srcRect/>
          <a:stretch>
            <a:fillRect/>
          </a:stretch>
        </p:blipFill>
        <p:spPr bwMode="auto">
          <a:xfrm>
            <a:off x="642910" y="3071810"/>
            <a:ext cx="3643306" cy="2550314"/>
          </a:xfrm>
          <a:prstGeom prst="rect">
            <a:avLst/>
          </a:prstGeom>
          <a:ln>
            <a:noFill/>
          </a:ln>
          <a:effectLst>
            <a:outerShdw blurRad="292100" dist="139700" dir="2700000" algn="tl" rotWithShape="0">
              <a:srgbClr val="333333">
                <a:alpha val="65000"/>
              </a:srgbClr>
            </a:outerShdw>
          </a:effectLst>
        </p:spPr>
      </p:pic>
      <p:sp>
        <p:nvSpPr>
          <p:cNvPr id="9" name="Retângulo 8"/>
          <p:cNvSpPr/>
          <p:nvPr/>
        </p:nvSpPr>
        <p:spPr>
          <a:xfrm>
            <a:off x="642910" y="5715016"/>
            <a:ext cx="3682418" cy="276999"/>
          </a:xfrm>
          <a:prstGeom prst="rect">
            <a:avLst/>
          </a:prstGeom>
        </p:spPr>
        <p:txBody>
          <a:bodyPr wrap="none">
            <a:spAutoFit/>
          </a:bodyPr>
          <a:lstStyle/>
          <a:p>
            <a:r>
              <a:rPr lang="pt-BR" sz="1200" b="1" dirty="0" smtClean="0">
                <a:latin typeface="+mj-lt"/>
              </a:rPr>
              <a:t>Confronto entre policiais e estudantes  em 1968</a:t>
            </a:r>
            <a:endParaRPr lang="pt-BR" sz="1200" b="1" dirty="0">
              <a:latin typeface="+mj-lt"/>
            </a:endParaRPr>
          </a:p>
        </p:txBody>
      </p:sp>
      <p:sp>
        <p:nvSpPr>
          <p:cNvPr id="11" name="Retângulo 10"/>
          <p:cNvSpPr/>
          <p:nvPr/>
        </p:nvSpPr>
        <p:spPr>
          <a:xfrm rot="16200000">
            <a:off x="-54076" y="4339170"/>
            <a:ext cx="1178528" cy="215444"/>
          </a:xfrm>
          <a:prstGeom prst="rect">
            <a:avLst/>
          </a:prstGeom>
        </p:spPr>
        <p:txBody>
          <a:bodyPr wrap="none">
            <a:spAutoFit/>
          </a:bodyPr>
          <a:lstStyle/>
          <a:p>
            <a:r>
              <a:rPr lang="pt-BR" sz="800" dirty="0" smtClean="0">
                <a:latin typeface="Calibri" pitchFamily="34" charset="0"/>
              </a:rPr>
              <a:t>Foto: Correio da Manhã</a:t>
            </a:r>
            <a:endParaRPr lang="pt-BR" sz="800" dirty="0">
              <a:latin typeface="Calibri" pitchFamily="34" charset="0"/>
            </a:endParaRPr>
          </a:p>
        </p:txBody>
      </p:sp>
      <p:sp>
        <p:nvSpPr>
          <p:cNvPr id="13" name="CaixaDeTexto 12"/>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2290"/>
                                        </p:tgtEl>
                                        <p:attrNameLst>
                                          <p:attrName>style.visibility</p:attrName>
                                        </p:attrNameLst>
                                      </p:cBhvr>
                                      <p:to>
                                        <p:strVal val="visible"/>
                                      </p:to>
                                    </p:set>
                                    <p:anim calcmode="lin" valueType="num">
                                      <p:cBhvr>
                                        <p:cTn id="7" dur="2000" fill="hold"/>
                                        <p:tgtEl>
                                          <p:spTgt spid="12290"/>
                                        </p:tgtEl>
                                        <p:attrNameLst>
                                          <p:attrName>ppt_w</p:attrName>
                                        </p:attrNameLst>
                                      </p:cBhvr>
                                      <p:tavLst>
                                        <p:tav tm="0">
                                          <p:val>
                                            <p:fltVal val="0"/>
                                          </p:val>
                                        </p:tav>
                                        <p:tav tm="100000">
                                          <p:val>
                                            <p:strVal val="#ppt_w"/>
                                          </p:val>
                                        </p:tav>
                                      </p:tavLst>
                                    </p:anim>
                                    <p:anim calcmode="lin" valueType="num">
                                      <p:cBhvr>
                                        <p:cTn id="8" dur="2000" fill="hold"/>
                                        <p:tgtEl>
                                          <p:spTgt spid="12290"/>
                                        </p:tgtEl>
                                        <p:attrNameLst>
                                          <p:attrName>ppt_h</p:attrName>
                                        </p:attrNameLst>
                                      </p:cBhvr>
                                      <p:tavLst>
                                        <p:tav tm="0">
                                          <p:val>
                                            <p:fltVal val="0"/>
                                          </p:val>
                                        </p:tav>
                                        <p:tav tm="100000">
                                          <p:val>
                                            <p:strVal val="#ppt_h"/>
                                          </p:val>
                                        </p:tav>
                                      </p:tavLst>
                                    </p:anim>
                                    <p:anim calcmode="lin" valueType="num">
                                      <p:cBhvr>
                                        <p:cTn id="9" dur="2000" fill="hold"/>
                                        <p:tgtEl>
                                          <p:spTgt spid="12290"/>
                                        </p:tgtEl>
                                        <p:attrNameLst>
                                          <p:attrName>style.rotation</p:attrName>
                                        </p:attrNameLst>
                                      </p:cBhvr>
                                      <p:tavLst>
                                        <p:tav tm="0">
                                          <p:val>
                                            <p:fltVal val="90"/>
                                          </p:val>
                                        </p:tav>
                                        <p:tav tm="100000">
                                          <p:val>
                                            <p:fltVal val="0"/>
                                          </p:val>
                                        </p:tav>
                                      </p:tavLst>
                                    </p:anim>
                                    <p:animEffect transition="in" filter="fade">
                                      <p:cBhvr>
                                        <p:cTn id="10" dur="2000"/>
                                        <p:tgtEl>
                                          <p:spTgt spid="12290"/>
                                        </p:tgtEl>
                                      </p:cBhvr>
                                    </p:animEffect>
                                  </p:childTnLst>
                                </p:cTn>
                              </p:par>
                            </p:childTnLst>
                          </p:cTn>
                        </p:par>
                        <p:par>
                          <p:cTn id="11" fill="hold">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Número de Slide 11"/>
          <p:cNvSpPr>
            <a:spLocks noGrp="1"/>
          </p:cNvSpPr>
          <p:nvPr>
            <p:ph type="sldNum" sz="quarter" idx="12"/>
          </p:nvPr>
        </p:nvSpPr>
        <p:spPr/>
        <p:txBody>
          <a:bodyPr/>
          <a:lstStyle/>
          <a:p>
            <a:pPr>
              <a:defRPr/>
            </a:pPr>
            <a:fld id="{C0907652-5656-450B-B9E2-D997CC12C975}" type="slidenum">
              <a:rPr lang="pt-BR" smtClean="0"/>
              <a:pPr>
                <a:defRPr/>
              </a:pPr>
              <a:t>3</a:t>
            </a:fld>
            <a:r>
              <a:rPr lang="pt-BR" dirty="0" smtClean="0"/>
              <a:t>/12</a:t>
            </a:r>
            <a:endParaRPr lang="pt-BR" dirty="0"/>
          </a:p>
        </p:txBody>
      </p:sp>
      <p:sp>
        <p:nvSpPr>
          <p:cNvPr id="26" name="CaixaDeTexto 25"/>
          <p:cNvSpPr txBox="1"/>
          <p:nvPr/>
        </p:nvSpPr>
        <p:spPr>
          <a:xfrm>
            <a:off x="428596" y="1787902"/>
            <a:ext cx="5643602" cy="2308324"/>
          </a:xfrm>
          <a:prstGeom prst="rect">
            <a:avLst/>
          </a:prstGeom>
          <a:noFill/>
        </p:spPr>
        <p:txBody>
          <a:bodyPr wrap="square" rtlCol="0">
            <a:spAutoFit/>
          </a:bodyPr>
          <a:lstStyle/>
          <a:p>
            <a:pPr algn="just"/>
            <a:r>
              <a:rPr lang="pt-BR" sz="2400" dirty="0" smtClean="0">
                <a:latin typeface="Calibri" pitchFamily="34" charset="0"/>
              </a:rPr>
              <a:t>A tentativa oficial de participar no controle da “subversão” apareceu no início de 1969, com a criação da </a:t>
            </a:r>
            <a:r>
              <a:rPr lang="pt-BR" sz="2400" b="1" dirty="0" smtClean="0">
                <a:solidFill>
                  <a:srgbClr val="C00000"/>
                </a:solidFill>
                <a:latin typeface="Calibri" pitchFamily="34" charset="0"/>
              </a:rPr>
              <a:t>Operação Bandeirantes - OBAN</a:t>
            </a:r>
            <a:r>
              <a:rPr lang="pt-BR" sz="2400" dirty="0" smtClean="0">
                <a:solidFill>
                  <a:srgbClr val="FF0000"/>
                </a:solidFill>
                <a:latin typeface="Calibri" pitchFamily="34" charset="0"/>
              </a:rPr>
              <a:t> </a:t>
            </a:r>
            <a:r>
              <a:rPr lang="pt-BR" sz="2400" dirty="0" smtClean="0">
                <a:latin typeface="Calibri" pitchFamily="34" charset="0"/>
              </a:rPr>
              <a:t>que consistia na combinação de forças da polícia com oficiais de segurança das forças armadas.</a:t>
            </a:r>
            <a:endParaRPr lang="pt-BR" sz="2400" dirty="0">
              <a:latin typeface="Calibri" pitchFamily="34" charset="0"/>
            </a:endParaRPr>
          </a:p>
        </p:txBody>
      </p:sp>
      <p:sp>
        <p:nvSpPr>
          <p:cNvPr id="11" name="Retângulo 10"/>
          <p:cNvSpPr/>
          <p:nvPr/>
        </p:nvSpPr>
        <p:spPr>
          <a:xfrm>
            <a:off x="428596" y="4288232"/>
            <a:ext cx="8429684" cy="1569660"/>
          </a:xfrm>
          <a:prstGeom prst="rect">
            <a:avLst/>
          </a:prstGeom>
        </p:spPr>
        <p:txBody>
          <a:bodyPr wrap="square">
            <a:spAutoFit/>
          </a:bodyPr>
          <a:lstStyle/>
          <a:p>
            <a:pPr algn="just"/>
            <a:r>
              <a:rPr lang="pt-BR" sz="2400" dirty="0" smtClean="0">
                <a:latin typeface="Calibri" pitchFamily="34" charset="0"/>
              </a:rPr>
              <a:t>Firmas brasileiras foram pressionadas a </a:t>
            </a:r>
          </a:p>
          <a:p>
            <a:pPr algn="just"/>
            <a:r>
              <a:rPr lang="pt-BR" sz="2400" dirty="0" smtClean="0">
                <a:latin typeface="Calibri" pitchFamily="34" charset="0"/>
              </a:rPr>
              <a:t>contribuir, por exemplo, com dinheiro e veículos para a OBAN e posteriormente ao Destacamento de Operações de Informações - Centro de Operações de Defesa Interna - DOI-CODI.</a:t>
            </a:r>
            <a:endParaRPr lang="pt-BR" sz="2400" dirty="0">
              <a:latin typeface="Calibri" pitchFamily="34" charset="0"/>
            </a:endParaRPr>
          </a:p>
        </p:txBody>
      </p:sp>
      <p:pic>
        <p:nvPicPr>
          <p:cNvPr id="11267" name="Picture 3"/>
          <p:cNvPicPr>
            <a:picLocks noChangeAspect="1" noChangeArrowheads="1"/>
          </p:cNvPicPr>
          <p:nvPr/>
        </p:nvPicPr>
        <p:blipFill>
          <a:blip r:embed="rId2"/>
          <a:srcRect/>
          <a:stretch>
            <a:fillRect/>
          </a:stretch>
        </p:blipFill>
        <p:spPr bwMode="auto">
          <a:xfrm>
            <a:off x="6286512" y="1716463"/>
            <a:ext cx="2151074" cy="2890505"/>
          </a:xfrm>
          <a:prstGeom prst="rect">
            <a:avLst/>
          </a:prstGeom>
          <a:solidFill>
            <a:srgbClr val="FFFFFF">
              <a:shade val="85000"/>
            </a:srgbClr>
          </a:solidFill>
          <a:ln w="762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8" name="CaixaDeTexto 7"/>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ço Reservado para Número de Slide 11"/>
          <p:cNvSpPr>
            <a:spLocks noGrp="1"/>
          </p:cNvSpPr>
          <p:nvPr>
            <p:ph type="sldNum" sz="quarter" idx="12"/>
          </p:nvPr>
        </p:nvSpPr>
        <p:spPr/>
        <p:txBody>
          <a:bodyPr/>
          <a:lstStyle/>
          <a:p>
            <a:pPr>
              <a:defRPr/>
            </a:pPr>
            <a:fld id="{C0907652-5656-450B-B9E2-D997CC12C975}" type="slidenum">
              <a:rPr lang="pt-BR" smtClean="0"/>
              <a:pPr>
                <a:defRPr/>
              </a:pPr>
              <a:t>4</a:t>
            </a:fld>
            <a:r>
              <a:rPr lang="pt-BR" dirty="0" smtClean="0"/>
              <a:t>/12</a:t>
            </a:r>
            <a:endParaRPr lang="pt-BR" dirty="0"/>
          </a:p>
        </p:txBody>
      </p:sp>
      <p:sp>
        <p:nvSpPr>
          <p:cNvPr id="9" name="Retângulo 8"/>
          <p:cNvSpPr/>
          <p:nvPr/>
        </p:nvSpPr>
        <p:spPr>
          <a:xfrm>
            <a:off x="500034" y="1500174"/>
            <a:ext cx="8143932" cy="1938992"/>
          </a:xfrm>
          <a:prstGeom prst="rect">
            <a:avLst/>
          </a:prstGeom>
        </p:spPr>
        <p:txBody>
          <a:bodyPr wrap="square">
            <a:spAutoFit/>
          </a:bodyPr>
          <a:lstStyle/>
          <a:p>
            <a:pPr algn="just"/>
            <a:r>
              <a:rPr lang="pt-BR" sz="2400" dirty="0" smtClean="0">
                <a:latin typeface="Calibri" pitchFamily="34" charset="0"/>
              </a:rPr>
              <a:t>O apoio militar à Operação Bandeirantes - OBAN foi criticado dentro da própria instituição militar. Mas a própria natureza do regime, levou Médici a tomar ações em fevereiro de 1970, anunciando que não haveria direitos para os “</a:t>
            </a:r>
            <a:r>
              <a:rPr lang="pt-BR" sz="2400" dirty="0" err="1" smtClean="0">
                <a:latin typeface="Calibri" pitchFamily="34" charset="0"/>
              </a:rPr>
              <a:t>pseudobrasileiros</a:t>
            </a:r>
            <a:r>
              <a:rPr lang="pt-BR" sz="2400" dirty="0" smtClean="0">
                <a:latin typeface="Calibri" pitchFamily="34" charset="0"/>
              </a:rPr>
              <a:t>”.</a:t>
            </a:r>
          </a:p>
        </p:txBody>
      </p:sp>
      <p:sp>
        <p:nvSpPr>
          <p:cNvPr id="10" name="Retângulo 9"/>
          <p:cNvSpPr/>
          <p:nvPr/>
        </p:nvSpPr>
        <p:spPr>
          <a:xfrm>
            <a:off x="928662" y="4071942"/>
            <a:ext cx="4572000" cy="1938992"/>
          </a:xfrm>
          <a:prstGeom prst="rect">
            <a:avLst/>
          </a:prstGeom>
        </p:spPr>
        <p:txBody>
          <a:bodyPr>
            <a:spAutoFit/>
          </a:bodyPr>
          <a:lstStyle/>
          <a:p>
            <a:pPr algn="just"/>
            <a:r>
              <a:rPr lang="pt-BR" sz="2400" dirty="0" smtClean="0">
                <a:latin typeface="Calibri" pitchFamily="34" charset="0"/>
              </a:rPr>
              <a:t>Um mês depois advertiu: “</a:t>
            </a:r>
            <a:r>
              <a:rPr lang="pt-BR" sz="2400" i="1" dirty="0" smtClean="0">
                <a:latin typeface="Calibri" pitchFamily="34" charset="0"/>
              </a:rPr>
              <a:t>Sim, haverá repressão – rigorosa e implacável. Mas somente contra o crime e somente contra os criminosos</a:t>
            </a:r>
            <a:r>
              <a:rPr lang="pt-BR" sz="2400" dirty="0" smtClean="0">
                <a:latin typeface="Calibri" pitchFamily="34" charset="0"/>
              </a:rPr>
              <a:t>”.</a:t>
            </a:r>
            <a:endParaRPr lang="pt-BR" sz="2400" dirty="0">
              <a:latin typeface="Calibri" pitchFamily="34" charset="0"/>
            </a:endParaRPr>
          </a:p>
        </p:txBody>
      </p:sp>
      <p:pic>
        <p:nvPicPr>
          <p:cNvPr id="10244" name="Picture 4" descr="Emílio Garrastazu Médici">
            <a:hlinkClick r:id="rId2"/>
          </p:cNvPr>
          <p:cNvPicPr>
            <a:picLocks noChangeAspect="1" noChangeArrowheads="1"/>
          </p:cNvPicPr>
          <p:nvPr/>
        </p:nvPicPr>
        <p:blipFill>
          <a:blip r:embed="rId3"/>
          <a:srcRect/>
          <a:stretch>
            <a:fillRect/>
          </a:stretch>
        </p:blipFill>
        <p:spPr bwMode="auto">
          <a:xfrm>
            <a:off x="5857884" y="3214686"/>
            <a:ext cx="1862143" cy="2834412"/>
          </a:xfrm>
          <a:prstGeom prst="rect">
            <a:avLst/>
          </a:prstGeom>
          <a:ln w="76200" cap="rnd">
            <a:solidFill>
              <a:srgbClr val="FFFFFF"/>
            </a:solidFill>
          </a:ln>
          <a:effectLst>
            <a:outerShdw blurRad="76200" dir="18900000" sy="23000" kx="-1200000" algn="bl" rotWithShape="0">
              <a:prstClr val="black">
                <a:alpha val="20000"/>
              </a:prstClr>
            </a:outerShdw>
          </a:effectLst>
          <a:scene3d>
            <a:camera prst="isometricOffAxis2Left"/>
            <a:lightRig rig="twoPt" dir="t">
              <a:rot lat="0" lon="0" rev="7800000"/>
            </a:lightRig>
          </a:scene3d>
          <a:sp3d contourW="6350">
            <a:bevelT w="50800" h="16510"/>
            <a:contourClr>
              <a:srgbClr val="C0C0C0"/>
            </a:contourClr>
          </a:sp3d>
        </p:spPr>
      </p:pic>
      <p:sp>
        <p:nvSpPr>
          <p:cNvPr id="10245" name="Rectangle 5"/>
          <p:cNvSpPr>
            <a:spLocks noChangeArrowheads="1"/>
          </p:cNvSpPr>
          <p:nvPr/>
        </p:nvSpPr>
        <p:spPr bwMode="auto">
          <a:xfrm>
            <a:off x="5786446" y="6215082"/>
            <a:ext cx="200026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kumimoji="0" lang="pt-BR" sz="1200" b="1" i="0" u="none" strike="noStrike" cap="none" normalizeH="0" baseline="0" dirty="0" smtClean="0">
                <a:ln>
                  <a:noFill/>
                </a:ln>
                <a:solidFill>
                  <a:schemeClr val="tx1"/>
                </a:solidFill>
                <a:effectLst/>
                <a:latin typeface="+mj-lt"/>
              </a:rPr>
              <a:t>Emílio </a:t>
            </a:r>
            <a:r>
              <a:rPr lang="pt-BR" sz="1200" b="1" dirty="0" smtClean="0">
                <a:latin typeface="+mj-lt"/>
              </a:rPr>
              <a:t>Garrastazu</a:t>
            </a:r>
            <a:r>
              <a:rPr kumimoji="0" lang="pt-BR" sz="1200" b="1" i="0" u="none" strike="noStrike" cap="none" normalizeH="0" baseline="0" dirty="0" smtClean="0">
                <a:ln>
                  <a:noFill/>
                </a:ln>
                <a:solidFill>
                  <a:schemeClr val="tx1"/>
                </a:solidFill>
                <a:effectLst/>
                <a:latin typeface="+mj-lt"/>
              </a:rPr>
              <a:t> Médici</a:t>
            </a:r>
          </a:p>
        </p:txBody>
      </p:sp>
      <p:sp>
        <p:nvSpPr>
          <p:cNvPr id="8" name="CaixaDeTexto 7"/>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2000" fill="hold"/>
                                        <p:tgtEl>
                                          <p:spTgt spid="10244"/>
                                        </p:tgtEl>
                                        <p:attrNameLst>
                                          <p:attrName>ppt_w</p:attrName>
                                        </p:attrNameLst>
                                      </p:cBhvr>
                                      <p:tavLst>
                                        <p:tav tm="0">
                                          <p:val>
                                            <p:fltVal val="0"/>
                                          </p:val>
                                        </p:tav>
                                        <p:tav tm="100000">
                                          <p:val>
                                            <p:strVal val="#ppt_w"/>
                                          </p:val>
                                        </p:tav>
                                      </p:tavLst>
                                    </p:anim>
                                    <p:anim calcmode="lin" valueType="num">
                                      <p:cBhvr>
                                        <p:cTn id="8" dur="2000" fill="hold"/>
                                        <p:tgtEl>
                                          <p:spTgt spid="10244"/>
                                        </p:tgtEl>
                                        <p:attrNameLst>
                                          <p:attrName>ppt_h</p:attrName>
                                        </p:attrNameLst>
                                      </p:cBhvr>
                                      <p:tavLst>
                                        <p:tav tm="0">
                                          <p:val>
                                            <p:fltVal val="0"/>
                                          </p:val>
                                        </p:tav>
                                        <p:tav tm="100000">
                                          <p:val>
                                            <p:strVal val="#ppt_h"/>
                                          </p:val>
                                        </p:tav>
                                      </p:tavLst>
                                    </p:anim>
                                    <p:anim calcmode="lin" valueType="num">
                                      <p:cBhvr>
                                        <p:cTn id="9" dur="2000" fill="hold"/>
                                        <p:tgtEl>
                                          <p:spTgt spid="10244"/>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24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 presetClass="entr" presetSubtype="0" fill="hold" grpId="0" nodeType="afterEffect">
                                  <p:stCondLst>
                                    <p:cond delay="0"/>
                                  </p:stCondLst>
                                  <p:childTnLst>
                                    <p:set>
                                      <p:cBhvr>
                                        <p:cTn id="13" dur="1" fill="hold">
                                          <p:stCondLst>
                                            <p:cond delay="0"/>
                                          </p:stCondLst>
                                        </p:cTn>
                                        <p:tgtEl>
                                          <p:spTgt spid="10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5</a:t>
            </a:fld>
            <a:r>
              <a:rPr lang="pt-BR" dirty="0" smtClean="0"/>
              <a:t>/12</a:t>
            </a:r>
            <a:endParaRPr lang="pt-BR" dirty="0"/>
          </a:p>
        </p:txBody>
      </p:sp>
      <p:sp>
        <p:nvSpPr>
          <p:cNvPr id="8" name="Rectangle 1"/>
          <p:cNvSpPr>
            <a:spLocks noChangeArrowheads="1"/>
          </p:cNvSpPr>
          <p:nvPr/>
        </p:nvSpPr>
        <p:spPr bwMode="auto">
          <a:xfrm>
            <a:off x="428596" y="3857628"/>
            <a:ext cx="107157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pt-BR" sz="2600" dirty="0" smtClean="0">
              <a:latin typeface="Calibri" pitchFamily="34" charset="0"/>
            </a:endParaRPr>
          </a:p>
        </p:txBody>
      </p:sp>
      <p:sp>
        <p:nvSpPr>
          <p:cNvPr id="14" name="Retângulo 13"/>
          <p:cNvSpPr/>
          <p:nvPr/>
        </p:nvSpPr>
        <p:spPr>
          <a:xfrm>
            <a:off x="428596" y="1263552"/>
            <a:ext cx="8001056" cy="2308324"/>
          </a:xfrm>
          <a:prstGeom prst="rect">
            <a:avLst/>
          </a:prstGeom>
        </p:spPr>
        <p:txBody>
          <a:bodyPr wrap="square">
            <a:spAutoFit/>
          </a:bodyPr>
          <a:lstStyle/>
          <a:p>
            <a:pPr algn="just"/>
            <a:r>
              <a:rPr lang="pt-BR" sz="2400" dirty="0" smtClean="0">
                <a:latin typeface="Calibri" pitchFamily="34" charset="0"/>
              </a:rPr>
              <a:t> Em 1971 a guerrilha urbana estava praticamente extinta, mas já em maio do mesmo ano as forças de segurança voltaram a usar a tortura e a intensificá-la. A Anistia Internacional informara em setembro, que havia confirmado 1.076 casos de tortura no Brasil praticados por nada menos que 472 torturadores.</a:t>
            </a:r>
          </a:p>
        </p:txBody>
      </p:sp>
      <p:sp>
        <p:nvSpPr>
          <p:cNvPr id="11" name="Retângulo 10"/>
          <p:cNvSpPr/>
          <p:nvPr/>
        </p:nvSpPr>
        <p:spPr>
          <a:xfrm>
            <a:off x="1000100" y="4209364"/>
            <a:ext cx="4643470" cy="1200329"/>
          </a:xfrm>
          <a:prstGeom prst="rect">
            <a:avLst/>
          </a:prstGeom>
        </p:spPr>
        <p:txBody>
          <a:bodyPr wrap="square">
            <a:spAutoFit/>
          </a:bodyPr>
          <a:lstStyle/>
          <a:p>
            <a:pPr algn="just"/>
            <a:r>
              <a:rPr lang="pt-BR" sz="2400" b="1" dirty="0" smtClean="0">
                <a:solidFill>
                  <a:srgbClr val="C00000"/>
                </a:solidFill>
                <a:latin typeface="Calibri" pitchFamily="34" charset="0"/>
              </a:rPr>
              <a:t> Por que continuava a tortura, se a ameaça de subversão tinha quase desaparecido?</a:t>
            </a:r>
          </a:p>
        </p:txBody>
      </p:sp>
      <p:pic>
        <p:nvPicPr>
          <p:cNvPr id="12" name="Picture 2" descr="C:\Documents and Settings\Administrador\Configurações locais\Temporary Internet Files\Content.IE5\IXP7CMAL\MCj03710760000[1].wmf"/>
          <p:cNvPicPr>
            <a:picLocks noChangeAspect="1" noChangeArrowheads="1"/>
          </p:cNvPicPr>
          <p:nvPr/>
        </p:nvPicPr>
        <p:blipFill>
          <a:blip r:embed="rId2"/>
          <a:srcRect/>
          <a:stretch>
            <a:fillRect/>
          </a:stretch>
        </p:blipFill>
        <p:spPr bwMode="auto">
          <a:xfrm>
            <a:off x="6500826" y="3623743"/>
            <a:ext cx="1571636" cy="2091273"/>
          </a:xfrm>
          <a:prstGeom prst="rect">
            <a:avLst/>
          </a:prstGeom>
          <a:noFill/>
        </p:spPr>
      </p:pic>
      <p:sp>
        <p:nvSpPr>
          <p:cNvPr id="9" name="CaixaDeTexto 8"/>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000" tmFilter="0, 0; .2, .5; .8, .5; 1, 0"/>
                                        <p:tgtEl>
                                          <p:spTgt spid="12"/>
                                        </p:tgtEl>
                                      </p:cBhvr>
                                    </p:animEffect>
                                    <p:animScale>
                                      <p:cBhvr>
                                        <p:cTn id="7" dur="1000" autoRev="1" fill="hold"/>
                                        <p:tgtEl>
                                          <p:spTgt spid="12"/>
                                        </p:tgtEl>
                                      </p:cBhvr>
                                      <p:by x="105000" y="105000"/>
                                    </p:animScale>
                                  </p:childTnLst>
                                </p:cTn>
                              </p:par>
                            </p:childTnLst>
                          </p:cTn>
                        </p:par>
                        <p:par>
                          <p:cTn id="8" fill="hold">
                            <p:stCondLst>
                              <p:cond delay="2000"/>
                            </p:stCondLst>
                            <p:childTnLst>
                              <p:par>
                                <p:cTn id="9" presetID="26" presetClass="emph" presetSubtype="0" fill="hold" nodeType="afterEffect">
                                  <p:stCondLst>
                                    <p:cond delay="0"/>
                                  </p:stCondLst>
                                  <p:childTnLst>
                                    <p:animEffect transition="out" filter="fade">
                                      <p:cBhvr>
                                        <p:cTn id="10" dur="2000" tmFilter="0, 0; .2, .5; .8, .5; 1, 0"/>
                                        <p:tgtEl>
                                          <p:spTgt spid="12"/>
                                        </p:tgtEl>
                                      </p:cBhvr>
                                    </p:animEffect>
                                    <p:animScale>
                                      <p:cBhvr>
                                        <p:cTn id="11" dur="1000" autoRev="1" fill="hold"/>
                                        <p:tgtEl>
                                          <p:spTgt spid="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6</a:t>
            </a:fld>
            <a:r>
              <a:rPr lang="pt-BR" dirty="0" smtClean="0"/>
              <a:t>/12</a:t>
            </a:r>
            <a:endParaRPr lang="pt-BR" dirty="0"/>
          </a:p>
        </p:txBody>
      </p:sp>
      <p:sp>
        <p:nvSpPr>
          <p:cNvPr id="8" name="Rectangle 1"/>
          <p:cNvSpPr>
            <a:spLocks noChangeArrowheads="1"/>
          </p:cNvSpPr>
          <p:nvPr/>
        </p:nvSpPr>
        <p:spPr bwMode="auto">
          <a:xfrm>
            <a:off x="428596" y="3857628"/>
            <a:ext cx="1071570" cy="4924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pt-BR" sz="2600" dirty="0" smtClean="0">
              <a:latin typeface="Calibri" pitchFamily="34" charset="0"/>
            </a:endParaRPr>
          </a:p>
        </p:txBody>
      </p:sp>
      <p:sp>
        <p:nvSpPr>
          <p:cNvPr id="15" name="Retângulo 14"/>
          <p:cNvSpPr/>
          <p:nvPr/>
        </p:nvSpPr>
        <p:spPr>
          <a:xfrm>
            <a:off x="571472" y="1428736"/>
            <a:ext cx="7858180" cy="2308324"/>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just"/>
            <a:r>
              <a:rPr lang="pt-BR" sz="2400" dirty="0" smtClean="0">
                <a:solidFill>
                  <a:schemeClr val="tx1"/>
                </a:solidFill>
                <a:latin typeface="Calibri" pitchFamily="34" charset="0"/>
              </a:rPr>
              <a:t>Pela escassez de suspeitos. Este fato ameaçou a extinção da função dos torturadores. Com a liquidação da guerrilha urbana no início de 1972, o Destacamento de Operações de Informações - Centro de Operações de Defesa Interna - DOI-CODI saiu à procura de novos inimigos. Estes alegavam que a atividade dos subversivos era constante, porém camufladas. </a:t>
            </a:r>
            <a:endParaRPr lang="pt-BR" sz="2400" dirty="0">
              <a:solidFill>
                <a:schemeClr val="tx1"/>
              </a:solidFill>
              <a:latin typeface="Calibri" pitchFamily="34" charset="0"/>
            </a:endParaRPr>
          </a:p>
        </p:txBody>
      </p:sp>
      <p:sp>
        <p:nvSpPr>
          <p:cNvPr id="10" name="Retângulo 9"/>
          <p:cNvSpPr/>
          <p:nvPr/>
        </p:nvSpPr>
        <p:spPr>
          <a:xfrm>
            <a:off x="1428728" y="4572008"/>
            <a:ext cx="728667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pt-BR" sz="2400" dirty="0" smtClean="0">
                <a:latin typeface="Calibri" pitchFamily="34" charset="0"/>
              </a:rPr>
              <a:t>Segundo o DOI-CODI fora por causa de sua atuação que o Brasil estava agora livre de assaltos a bancos e de seqüestros derivados dos insurgentes.</a:t>
            </a:r>
            <a:endParaRPr lang="pt-BR" sz="2400" b="1" dirty="0" smtClean="0">
              <a:solidFill>
                <a:srgbClr val="FF0000"/>
              </a:solidFill>
              <a:latin typeface="Calibri" pitchFamily="34" charset="0"/>
            </a:endParaRPr>
          </a:p>
        </p:txBody>
      </p:sp>
      <p:sp>
        <p:nvSpPr>
          <p:cNvPr id="7" name="CaixaDeTexto 6"/>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7</a:t>
            </a:fld>
            <a:r>
              <a:rPr lang="pt-BR" dirty="0" smtClean="0"/>
              <a:t>/12</a:t>
            </a:r>
            <a:endParaRPr lang="pt-BR" dirty="0"/>
          </a:p>
        </p:txBody>
      </p:sp>
      <p:sp>
        <p:nvSpPr>
          <p:cNvPr id="8" name="Retângulo 7"/>
          <p:cNvSpPr/>
          <p:nvPr/>
        </p:nvSpPr>
        <p:spPr>
          <a:xfrm>
            <a:off x="571472" y="1142984"/>
            <a:ext cx="8001056" cy="1569660"/>
          </a:xfrm>
          <a:prstGeom prst="rect">
            <a:avLst/>
          </a:prstGeom>
        </p:spPr>
        <p:txBody>
          <a:bodyPr wrap="square">
            <a:spAutoFit/>
          </a:bodyPr>
          <a:lstStyle/>
          <a:p>
            <a:pPr algn="just"/>
            <a:r>
              <a:rPr lang="pt-BR" sz="2400" dirty="0" smtClean="0">
                <a:latin typeface="Calibri" pitchFamily="34" charset="0"/>
              </a:rPr>
              <a:t>A tortura sob o comando do Exército tornou-se tão disseminada e institucionalizada, que nenhuma alta patente podia afirmar não se ter envolvido com ela, porém, ninguém afirmava também que a ela estava ligada. </a:t>
            </a:r>
            <a:endParaRPr lang="pt-BR" sz="2400" dirty="0">
              <a:latin typeface="Calibri" pitchFamily="34" charset="0"/>
            </a:endParaRPr>
          </a:p>
        </p:txBody>
      </p:sp>
      <p:sp>
        <p:nvSpPr>
          <p:cNvPr id="9" name="Retângulo 8"/>
          <p:cNvSpPr/>
          <p:nvPr/>
        </p:nvSpPr>
        <p:spPr>
          <a:xfrm>
            <a:off x="1000100" y="3143248"/>
            <a:ext cx="4500594" cy="2677656"/>
          </a:xfrm>
          <a:prstGeom prst="rect">
            <a:avLst/>
          </a:prstGeom>
        </p:spPr>
        <p:txBody>
          <a:bodyPr wrap="square">
            <a:spAutoFit/>
          </a:bodyPr>
          <a:lstStyle/>
          <a:p>
            <a:pPr algn="just"/>
            <a:r>
              <a:rPr lang="pt-BR" sz="2400" dirty="0" smtClean="0">
                <a:latin typeface="Calibri" pitchFamily="34" charset="0"/>
              </a:rPr>
              <a:t>Como resultado, os </a:t>
            </a:r>
            <a:r>
              <a:rPr lang="pt-BR" sz="2400" dirty="0" smtClean="0">
                <a:latin typeface="Calibri" pitchFamily="34" charset="0"/>
              </a:rPr>
              <a:t>comandantes </a:t>
            </a:r>
            <a:r>
              <a:rPr lang="pt-BR" sz="2400" dirty="0" smtClean="0">
                <a:latin typeface="Calibri" pitchFamily="34" charset="0"/>
              </a:rPr>
              <a:t>do Exército Brasileiro ficaram implicados, mesmo que indiretamente. Daí que os oficiais militares de alto nível não tinham autoridade moral e política para acabar com a tortura.</a:t>
            </a:r>
            <a:endParaRPr lang="pt-BR" sz="2400" dirty="0">
              <a:latin typeface="Calibri" pitchFamily="34" charset="0"/>
            </a:endParaRPr>
          </a:p>
        </p:txBody>
      </p:sp>
      <p:pic>
        <p:nvPicPr>
          <p:cNvPr id="10" name="Picture 2" descr="http://www.jornalorebate.com/29/mariareginalobo.jpg"/>
          <p:cNvPicPr>
            <a:picLocks noChangeAspect="1" noChangeArrowheads="1"/>
          </p:cNvPicPr>
          <p:nvPr/>
        </p:nvPicPr>
        <p:blipFill>
          <a:blip r:embed="rId2"/>
          <a:srcRect/>
          <a:stretch>
            <a:fillRect/>
          </a:stretch>
        </p:blipFill>
        <p:spPr bwMode="auto">
          <a:xfrm>
            <a:off x="5929322" y="2643182"/>
            <a:ext cx="2286016" cy="3732636"/>
          </a:xfrm>
          <a:prstGeom prst="rect">
            <a:avLst/>
          </a:prstGeom>
          <a:ln>
            <a:noFill/>
          </a:ln>
          <a:effectLst>
            <a:outerShdw blurRad="190500" algn="tl" rotWithShape="0">
              <a:srgbClr val="000000">
                <a:alpha val="70000"/>
              </a:srgbClr>
            </a:outerShdw>
          </a:effectLst>
        </p:spPr>
      </p:pic>
      <p:sp>
        <p:nvSpPr>
          <p:cNvPr id="7" name="CaixaDeTexto 6"/>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8)">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pPr>
              <a:defRPr/>
            </a:pPr>
            <a:fld id="{C0907652-5656-450B-B9E2-D997CC12C975}" type="slidenum">
              <a:rPr lang="pt-BR" smtClean="0"/>
              <a:pPr>
                <a:defRPr/>
              </a:pPr>
              <a:t>8</a:t>
            </a:fld>
            <a:r>
              <a:rPr lang="pt-BR" dirty="0" smtClean="0"/>
              <a:t>/12</a:t>
            </a:r>
            <a:endParaRPr lang="pt-BR" dirty="0"/>
          </a:p>
        </p:txBody>
      </p:sp>
      <p:pic>
        <p:nvPicPr>
          <p:cNvPr id="9" name="Imagem 8" descr="b.gif"/>
          <p:cNvPicPr>
            <a:picLocks noChangeAspect="1"/>
          </p:cNvPicPr>
          <p:nvPr/>
        </p:nvPicPr>
        <p:blipFill>
          <a:blip r:embed="rId2"/>
          <a:stretch>
            <a:fillRect/>
          </a:stretch>
        </p:blipFill>
        <p:spPr>
          <a:xfrm>
            <a:off x="4567237" y="3424237"/>
            <a:ext cx="9525" cy="9525"/>
          </a:xfrm>
          <a:prstGeom prst="rect">
            <a:avLst/>
          </a:prstGeom>
        </p:spPr>
      </p:pic>
      <p:sp>
        <p:nvSpPr>
          <p:cNvPr id="14" name="Retângulo 13"/>
          <p:cNvSpPr/>
          <p:nvPr/>
        </p:nvSpPr>
        <p:spPr>
          <a:xfrm>
            <a:off x="4357686" y="1785926"/>
            <a:ext cx="4143404" cy="1938992"/>
          </a:xfrm>
          <a:prstGeom prst="rect">
            <a:avLst/>
          </a:prstGeom>
        </p:spPr>
        <p:txBody>
          <a:bodyPr wrap="square">
            <a:spAutoFit/>
          </a:bodyPr>
          <a:lstStyle/>
          <a:p>
            <a:pPr algn="just"/>
            <a:r>
              <a:rPr lang="pt-BR" sz="2400" dirty="0" smtClean="0">
                <a:latin typeface="Calibri" pitchFamily="34" charset="0"/>
              </a:rPr>
              <a:t>A preocupação maior dos oficiais era de que, em algum dia pudessem vir a ser julgados pelas barbaridades praticadas sob seu comando. </a:t>
            </a:r>
            <a:endParaRPr lang="pt-BR" sz="2400" dirty="0">
              <a:latin typeface="Calibri" pitchFamily="34" charset="0"/>
            </a:endParaRPr>
          </a:p>
        </p:txBody>
      </p:sp>
      <p:sp>
        <p:nvSpPr>
          <p:cNvPr id="15" name="Retângulo 14"/>
          <p:cNvSpPr/>
          <p:nvPr/>
        </p:nvSpPr>
        <p:spPr>
          <a:xfrm>
            <a:off x="1285852" y="4121072"/>
            <a:ext cx="6643734" cy="2308324"/>
          </a:xfrm>
          <a:prstGeom prst="rect">
            <a:avLst/>
          </a:prstGeom>
        </p:spPr>
        <p:txBody>
          <a:bodyPr wrap="square">
            <a:spAutoFit/>
          </a:bodyPr>
          <a:lstStyle/>
          <a:p>
            <a:pPr algn="just"/>
            <a:r>
              <a:rPr lang="pt-BR" sz="2400" dirty="0" smtClean="0">
                <a:latin typeface="Calibri" pitchFamily="34" charset="0"/>
              </a:rPr>
              <a:t>Era o que os jornalistas chamavam de “síndrome de Nuremberg”. Pois encobrir mortes, especialmente por tortura, era o mais grave envolvimento para um comandante. Nesse sentido, para dar destino secretamente a um corpo, a ordem teria que vir de alguém com pelo menos quatro estrelas.</a:t>
            </a:r>
            <a:endParaRPr lang="pt-BR" sz="2400" dirty="0">
              <a:latin typeface="Calibri" pitchFamily="34" charset="0"/>
            </a:endParaRPr>
          </a:p>
        </p:txBody>
      </p:sp>
      <p:pic>
        <p:nvPicPr>
          <p:cNvPr id="6157" name="Picture 13" descr="C:\Documents and Settings\Administrador\Configurações locais\Temporary Internet Files\Content.IE5\WD6F016Z\MPj04049520000[1].jpg"/>
          <p:cNvPicPr>
            <a:picLocks noChangeAspect="1" noChangeArrowheads="1"/>
          </p:cNvPicPr>
          <p:nvPr/>
        </p:nvPicPr>
        <p:blipFill>
          <a:blip r:embed="rId3" cstate="print"/>
          <a:srcRect/>
          <a:stretch>
            <a:fillRect/>
          </a:stretch>
        </p:blipFill>
        <p:spPr bwMode="auto">
          <a:xfrm>
            <a:off x="428596" y="1500174"/>
            <a:ext cx="3857653" cy="2571768"/>
          </a:xfrm>
          <a:prstGeom prst="rect">
            <a:avLst/>
          </a:prstGeom>
          <a:ln>
            <a:noFill/>
          </a:ln>
          <a:effectLst>
            <a:outerShdw blurRad="292100" dist="139700" dir="2700000" algn="tl" rotWithShape="0">
              <a:srgbClr val="333333">
                <a:alpha val="65000"/>
              </a:srgbClr>
            </a:outerShdw>
          </a:effectLst>
        </p:spPr>
      </p:pic>
      <p:sp>
        <p:nvSpPr>
          <p:cNvPr id="8" name="CaixaDeTexto 7"/>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9</a:t>
            </a:fld>
            <a:r>
              <a:rPr lang="pt-BR" dirty="0" smtClean="0"/>
              <a:t>/12</a:t>
            </a:r>
            <a:endParaRPr lang="pt-BR" dirty="0"/>
          </a:p>
        </p:txBody>
      </p:sp>
      <p:sp>
        <p:nvSpPr>
          <p:cNvPr id="16" name="Retângulo 15"/>
          <p:cNvSpPr/>
          <p:nvPr/>
        </p:nvSpPr>
        <p:spPr>
          <a:xfrm>
            <a:off x="500034" y="1357298"/>
            <a:ext cx="8143932" cy="830997"/>
          </a:xfrm>
          <a:prstGeom prst="rect">
            <a:avLst/>
          </a:prstGeom>
        </p:spPr>
        <p:txBody>
          <a:bodyPr wrap="square">
            <a:spAutoFit/>
          </a:bodyPr>
          <a:lstStyle/>
          <a:p>
            <a:pPr algn="just"/>
            <a:r>
              <a:rPr lang="pt-BR" sz="2400" dirty="0" smtClean="0">
                <a:latin typeface="Calibri" pitchFamily="34" charset="0"/>
              </a:rPr>
              <a:t>Os torturadores de São Paulo </a:t>
            </a:r>
            <a:r>
              <a:rPr lang="pt-BR" sz="2400" dirty="0" smtClean="0">
                <a:latin typeface="Calibri" pitchFamily="34" charset="0"/>
              </a:rPr>
              <a:t>recebiam </a:t>
            </a:r>
            <a:r>
              <a:rPr lang="pt-BR" sz="2400" dirty="0" smtClean="0">
                <a:latin typeface="Calibri" pitchFamily="34" charset="0"/>
              </a:rPr>
              <a:t>favores financeiros dos empresários </a:t>
            </a:r>
            <a:r>
              <a:rPr lang="pt-BR" sz="2400" dirty="0" smtClean="0">
                <a:latin typeface="Calibri" pitchFamily="34" charset="0"/>
              </a:rPr>
              <a:t>locais após </a:t>
            </a:r>
            <a:r>
              <a:rPr lang="pt-BR" sz="2400" dirty="0" smtClean="0">
                <a:latin typeface="Calibri" pitchFamily="34" charset="0"/>
              </a:rPr>
              <a:t>cada operação bem-sucedida. </a:t>
            </a:r>
            <a:endParaRPr lang="pt-BR" sz="2400" dirty="0">
              <a:latin typeface="Calibri" pitchFamily="34" charset="0"/>
            </a:endParaRPr>
          </a:p>
        </p:txBody>
      </p:sp>
      <p:sp>
        <p:nvSpPr>
          <p:cNvPr id="13" name="Retângulo 12"/>
          <p:cNvSpPr/>
          <p:nvPr/>
        </p:nvSpPr>
        <p:spPr>
          <a:xfrm>
            <a:off x="3857620" y="2857496"/>
            <a:ext cx="4572032" cy="3046988"/>
          </a:xfrm>
          <a:prstGeom prst="rect">
            <a:avLst/>
          </a:prstGeom>
        </p:spPr>
        <p:txBody>
          <a:bodyPr wrap="square">
            <a:spAutoFit/>
          </a:bodyPr>
          <a:lstStyle/>
          <a:p>
            <a:pPr algn="just"/>
            <a:r>
              <a:rPr lang="pt-BR" sz="2400" dirty="0" smtClean="0">
                <a:latin typeface="Calibri" pitchFamily="34" charset="0"/>
              </a:rPr>
              <a:t>Os “linha-dura” afirmavam que os subversivos haviam-se infiltrado em todas as instituições, portanto devia haver grande quantidade de suspeitos entre os ativistas do clero, entre os alunos e </a:t>
            </a:r>
            <a:r>
              <a:rPr lang="pt-BR" sz="2400" dirty="0" smtClean="0">
                <a:latin typeface="Calibri" pitchFamily="34" charset="0"/>
              </a:rPr>
              <a:t>professores, militares </a:t>
            </a:r>
            <a:r>
              <a:rPr lang="pt-BR" sz="2400" dirty="0" smtClean="0">
                <a:latin typeface="Calibri" pitchFamily="34" charset="0"/>
              </a:rPr>
              <a:t>expurgados, os artistas e jornalistas.</a:t>
            </a:r>
            <a:endParaRPr lang="pt-BR" sz="2400" dirty="0">
              <a:latin typeface="Calibri" pitchFamily="34" charset="0"/>
            </a:endParaRPr>
          </a:p>
        </p:txBody>
      </p:sp>
      <p:pic>
        <p:nvPicPr>
          <p:cNvPr id="5122" name="Picture 2" descr="http://www.jornalorebate.com/29/antoniobicalholana.jpg"/>
          <p:cNvPicPr>
            <a:picLocks noChangeAspect="1" noChangeArrowheads="1"/>
          </p:cNvPicPr>
          <p:nvPr/>
        </p:nvPicPr>
        <p:blipFill>
          <a:blip r:embed="rId2"/>
          <a:srcRect/>
          <a:stretch>
            <a:fillRect/>
          </a:stretch>
        </p:blipFill>
        <p:spPr bwMode="auto">
          <a:xfrm>
            <a:off x="1000100" y="2714620"/>
            <a:ext cx="2286016" cy="3833840"/>
          </a:xfrm>
          <a:prstGeom prst="rect">
            <a:avLst/>
          </a:prstGeom>
          <a:ln>
            <a:noFill/>
          </a:ln>
          <a:effectLst>
            <a:outerShdw blurRad="190500" algn="tl" rotWithShape="0">
              <a:srgbClr val="000000">
                <a:alpha val="70000"/>
              </a:srgbClr>
            </a:outerShdw>
          </a:effectLst>
        </p:spPr>
      </p:pic>
      <p:sp>
        <p:nvSpPr>
          <p:cNvPr id="8" name="CaixaDeTexto 7"/>
          <p:cNvSpPr txBox="1"/>
          <p:nvPr/>
        </p:nvSpPr>
        <p:spPr>
          <a:xfrm>
            <a:off x="928662" y="285751"/>
            <a:ext cx="7572428" cy="830997"/>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latin typeface="Calibri" pitchFamily="34" charset="0"/>
              </a:rPr>
              <a:t>Curso Direito à Memória e à Verdade</a:t>
            </a:r>
          </a:p>
          <a:p>
            <a:pPr algn="ctr" fontAlgn="auto">
              <a:spcBef>
                <a:spcPts val="0"/>
              </a:spcBef>
              <a:spcAft>
                <a:spcPts val="0"/>
              </a:spcAft>
              <a:defRPr/>
            </a:pPr>
            <a:r>
              <a:rPr lang="pt-BR" sz="2000" b="1" dirty="0">
                <a:latin typeface="Calibri" pitchFamily="34" charset="0"/>
              </a:rPr>
              <a:t>Módulo </a:t>
            </a:r>
            <a:r>
              <a:rPr lang="pt-BR" sz="2000" b="1" dirty="0" smtClean="0">
                <a:latin typeface="Calibri" pitchFamily="34" charset="0"/>
              </a:rPr>
              <a:t>II </a:t>
            </a:r>
            <a:r>
              <a:rPr lang="pt-BR" sz="2000" b="1" dirty="0">
                <a:latin typeface="Calibri" pitchFamily="34" charset="0"/>
              </a:rPr>
              <a:t>Unidade </a:t>
            </a:r>
            <a:r>
              <a:rPr lang="pt-BR" sz="2000" b="1" dirty="0" smtClean="0">
                <a:latin typeface="Calibri" pitchFamily="34" charset="0"/>
              </a:rPr>
              <a:t>II </a:t>
            </a:r>
            <a:r>
              <a:rPr lang="pt-BR" sz="2000" b="1" dirty="0">
                <a:solidFill>
                  <a:srgbClr val="C00000"/>
                </a:solidFill>
                <a:latin typeface="Calibri" pitchFamily="34" charset="0"/>
              </a:rPr>
              <a:t>Aula </a:t>
            </a:r>
            <a:r>
              <a:rPr lang="pt-BR" sz="2000" b="1" dirty="0" smtClean="0">
                <a:solidFill>
                  <a:srgbClr val="C00000"/>
                </a:solidFill>
                <a:latin typeface="Calibri" pitchFamily="34" charset="0"/>
              </a:rPr>
              <a:t>17 – </a:t>
            </a:r>
            <a:r>
              <a:rPr lang="pt-BR" sz="2000" b="1" dirty="0" smtClean="0">
                <a:latin typeface="Calibri" pitchFamily="34" charset="0"/>
              </a:rPr>
              <a:t>Médici e a Violência Política</a:t>
            </a:r>
            <a:endParaRPr lang="pt-BR" sz="2000" b="1" dirty="0">
              <a:solidFill>
                <a:srgbClr val="FF0000"/>
              </a:solidFill>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heel(8)">
                                      <p:cBhvr>
                                        <p:cTn id="7"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Escritório Clá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4802</TotalTime>
  <Words>1158</Words>
  <Application>Microsoft Office PowerPoint</Application>
  <PresentationFormat>Apresentação na tela (4:3)</PresentationFormat>
  <Paragraphs>73</Paragraphs>
  <Slides>12</Slides>
  <Notes>1</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Papel</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Cleia</dc:creator>
  <cp:lastModifiedBy>Cleia</cp:lastModifiedBy>
  <cp:revision>546</cp:revision>
  <dcterms:created xsi:type="dcterms:W3CDTF">2009-05-14T20:59:51Z</dcterms:created>
  <dcterms:modified xsi:type="dcterms:W3CDTF">2009-07-13T20:27:37Z</dcterms:modified>
</cp:coreProperties>
</file>