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76" r:id="rId5"/>
    <p:sldId id="281" r:id="rId6"/>
    <p:sldId id="273" r:id="rId7"/>
    <p:sldId id="261" r:id="rId8"/>
    <p:sldId id="269" r:id="rId9"/>
    <p:sldId id="262" r:id="rId10"/>
    <p:sldId id="277" r:id="rId11"/>
    <p:sldId id="278" r:id="rId12"/>
    <p:sldId id="279" r:id="rId13"/>
    <p:sldId id="280" r:id="rId14"/>
    <p:sldId id="2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D03"/>
    <a:srgbClr val="33993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22/10/2009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22/10/2009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22/10/2009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soemfoco.ig.com.br/noticia.asp?cod_canal=1&amp;cod_publicacao=27717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2571744"/>
            <a:ext cx="59293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Identificar o ordenamento jurídico que</a:t>
            </a:r>
          </a:p>
          <a:p>
            <a:r>
              <a:rPr lang="pt-BR" sz="2400" dirty="0" smtClean="0">
                <a:latin typeface="Calibri" pitchFamily="34" charset="0"/>
              </a:rPr>
              <a:t>   deu suporte à repressão e violência política.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/14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500034" y="1428736"/>
            <a:ext cx="807249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Os liberais da ARENA confrontados com uma votação direta, redescobriram seus princípios democráticos.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00034" y="2285992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Em setembro de 1968, por exemplo, 70 deputados da ARENA protestaram contra a repressão policial da Universidade de Brasília.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00034" y="4714884"/>
            <a:ext cx="8001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Estava claro que, apesar de todas as pressões e expurgos, a ARENA estava aquém do partido “revolucionário” que os militares esperavam e agora estavam exigindo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34" y="342900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Em outubro a comissão executiva do partido advogara eleições diretas para presidente, embora Costa e Silva se opusesse enfaticamente. 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71472" y="3714752"/>
            <a:ext cx="4572000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Todos os jornalistas em Brasília sabiam que o Ministro da Justiça Gama e Silva tinha um novo Ato Institucional pronto em sua gaveta. Este  Ato seria denominado AI 5.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14348" y="1357298"/>
            <a:ext cx="7500990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Nos dias 10 e 11 de dezembro, os militares da linha dura foram surpreendidos com nova causa de alarme: o Supremo Tribunal ordenara a libertação de 81 estudantes, inclusive os principais líderes das marchas no Rio, que estavam presos desde julho. </a:t>
            </a:r>
            <a:r>
              <a:rPr lang="pt-BR" sz="2200" b="1" dirty="0" smtClean="0">
                <a:latin typeface="Calibri" pitchFamily="34" charset="0"/>
              </a:rPr>
              <a:t>Será que os direitos humanos voltariam a prevalecer?</a:t>
            </a:r>
            <a:endParaRPr lang="pt-BR" sz="2200" b="1" dirty="0">
              <a:latin typeface="Calibri" pitchFamily="34" charset="0"/>
            </a:endParaRPr>
          </a:p>
        </p:txBody>
      </p:sp>
      <p:pic>
        <p:nvPicPr>
          <p:cNvPr id="8" name="Imagem 7" descr="ModII_Aula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357562"/>
            <a:ext cx="3216821" cy="2333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CaixaDeTexto 12"/>
          <p:cNvSpPr txBox="1"/>
          <p:nvPr/>
        </p:nvSpPr>
        <p:spPr>
          <a:xfrm rot="16200000">
            <a:off x="8110222" y="4391372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Arquivo Nacional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42910" y="1785926"/>
            <a:ext cx="4357718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A Câmara realizou a votação em 12 de dezembro. Para surpresa de muitos e revolta dos linhas-duras, o pedido do governo foi rejeitado por 216 a 141 (com 15 abstenções).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42910" y="4143380"/>
            <a:ext cx="4429156" cy="21236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Os deputados congratulavam-se mutuamente por sua coragem. A emoção de haverem desafiado os militares era contagiante. Alguém começou a cantar o hino nacional e todos fizeram o mesmo.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85926"/>
            <a:ext cx="30480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6000760" y="5572140"/>
            <a:ext cx="19709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Votação em 12 de dezembro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4100" name="Picture 4" descr="http://www.otempo.com.br/capa/img/trans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84138"/>
            <a:ext cx="47625" cy="47625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4643438" y="1857364"/>
            <a:ext cx="3571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Márcio Alves sabia que era agora o inimigo número um do governo. </a:t>
            </a:r>
            <a:r>
              <a:rPr lang="pt-BR" sz="2400" dirty="0" err="1" smtClean="0">
                <a:latin typeface="Calibri" pitchFamily="34" charset="0"/>
              </a:rPr>
              <a:t>Rapida-mente</a:t>
            </a:r>
            <a:r>
              <a:rPr lang="pt-BR" sz="2400" dirty="0" smtClean="0">
                <a:latin typeface="Calibri" pitchFamily="34" charset="0"/>
              </a:rPr>
              <a:t> abandonou o recinto da Câmara e desapareceu clandestina-mente rumo ao exílio.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1924142"/>
            <a:ext cx="3857653" cy="2452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1500166" y="4857760"/>
            <a:ext cx="60007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smtClean="0">
                <a:latin typeface="Calibri" pitchFamily="34" charset="0"/>
              </a:rPr>
              <a:t>Ele havia </a:t>
            </a:r>
            <a:r>
              <a:rPr lang="pt-BR" sz="2400" dirty="0" smtClean="0">
                <a:latin typeface="Calibri" pitchFamily="34" charset="0"/>
              </a:rPr>
              <a:t>conquistado uma vitória, mas os seus direitos humanos e de muitos outros brasileiros continuariam sendo violados.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71736" y="2071678"/>
            <a:ext cx="61436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O tenso clima observado no cenário político, logo do discurso </a:t>
            </a:r>
            <a:r>
              <a:rPr lang="pt-BR" sz="2100" dirty="0" err="1" smtClean="0">
                <a:latin typeface="Calibri" pitchFamily="34" charset="0"/>
              </a:rPr>
              <a:t>antirregime</a:t>
            </a:r>
            <a:r>
              <a:rPr lang="pt-BR" sz="2100" dirty="0" smtClean="0">
                <a:latin typeface="Calibri" pitchFamily="34" charset="0"/>
              </a:rPr>
              <a:t> de um deputado, desencadeou uma crise no governo, o qual já se encontrava em situação delicada. A represália do Presidente diante daquela afronta fora o pedido aos demais deputados da retirada da imunidade para se processar aquele deputado. Mas isso ia de encontro à intangibilidade da Câmara e de seus membros.</a:t>
            </a:r>
            <a:endParaRPr lang="pt-BR" sz="21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71736" y="4643446"/>
            <a:ext cx="614366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Com a </a:t>
            </a:r>
            <a:r>
              <a:rPr lang="pt-BR" sz="2100" dirty="0" err="1" smtClean="0">
                <a:latin typeface="Calibri" pitchFamily="34" charset="0"/>
              </a:rPr>
              <a:t>consequente</a:t>
            </a:r>
            <a:r>
              <a:rPr lang="pt-BR" sz="2100" dirty="0" smtClean="0">
                <a:latin typeface="Calibri" pitchFamily="34" charset="0"/>
              </a:rPr>
              <a:t> manutenção da imunidade, a respeitabilidade do Presidente ficou em xeque. Sendo assim, a alternativa encontrada foi uma revigorada repressiva imediata. Criava-se então, a justificativa para a criação do Ato Institucional nº 5. </a:t>
            </a:r>
            <a:endParaRPr lang="pt-BR" sz="21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8596" y="100010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Desde que assumiu o governo, Costa e Silva estava tentando com muito esforço operar dentro do sistema legal. A Constituição de 1967 e as leis dela decorrentes destinavam-se a criar um “governo forte” juntamente com um resíduo de democracia representativa e de império da lei.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4348" y="3214686"/>
            <a:ext cx="407196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Mas os movimentos de protestos colocaram o governo na defensiva. A radicalização estava tomando conta dos oficiais de todos os níveis.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4338" name="Picture 2" descr="http://www.bibvirt.futuro.usp.br/var/bibvirt/storage/images/imagens/cliparts/presidentes_do_brasil/costa_e_silva_1967_1969/80147-1-por-BR/costa_e_silva_1967_19691_imagelarg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857496"/>
            <a:ext cx="2588176" cy="335988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CaixaDeTexto 9"/>
          <p:cNvSpPr txBox="1"/>
          <p:nvPr/>
        </p:nvSpPr>
        <p:spPr>
          <a:xfrm rot="21217466">
            <a:off x="5865437" y="6211878"/>
            <a:ext cx="2531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Presidente Arthur da Costa e Silva</a:t>
            </a:r>
            <a:endParaRPr lang="pt-BR" sz="1200" dirty="0"/>
          </a:p>
        </p:txBody>
      </p:sp>
      <p:sp>
        <p:nvSpPr>
          <p:cNvPr id="13" name="Retângulo 12"/>
          <p:cNvSpPr/>
          <p:nvPr/>
        </p:nvSpPr>
        <p:spPr>
          <a:xfrm>
            <a:off x="357158" y="5357826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Um fator adicional complicava a situação brasileira. Vamos ver qual era?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0034" y="1571612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Estava em marcha uma onda de protestos estudantis em todo o mundo, em agitadas cidades como Berlim, Paris, Berkeley e Tóquio.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00034" y="4071942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Estes fatos alarmaram os linhas-duras brasileiros, temerosos de que os protestos no Brasil se tornassem incontroláveis. Se o governo não agisse com energia e rapidez, diziam eles, poderia ter que defrontar-se com números maiores, controláveis somente com o uso de uma força mais numerosa, que talvez envolvesse tropas do Exército. 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3314" name="Picture 2" descr="http://bp1.blogger.com/_52OZsVTkbfU/SCTfE0HkLYI/AAAAAAAAAEU/DSKEUsSnOCY/s400/batalhapar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357298"/>
            <a:ext cx="3081639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CaixaDeTexto 14"/>
          <p:cNvSpPr txBox="1"/>
          <p:nvPr/>
        </p:nvSpPr>
        <p:spPr>
          <a:xfrm>
            <a:off x="5929322" y="3714752"/>
            <a:ext cx="1526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Protestos em Paris.</a:t>
            </a:r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71472" y="1285860"/>
            <a:ext cx="80724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Em fins de agosto e princípio de setembro de 1968, Márcio Moreira Alves, o ex-jornalista e agora deputado crítico do governo, pronunciou uma série de discursos denunciando a brutalidade policial contra a repressão aos estudantes e a tortura de presos políticos.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 flipH="1">
            <a:off x="571472" y="3071810"/>
            <a:ext cx="8072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Ele sugeriu que os pais protestassem contra o regime militar impedindo que seus filhos assistissem à parada de Sete de Setembro. Também propôs a “Operação </a:t>
            </a:r>
            <a:r>
              <a:rPr lang="pt-BR" sz="2200" dirty="0" err="1" smtClean="0">
                <a:latin typeface="Calibri" pitchFamily="34" charset="0"/>
              </a:rPr>
              <a:t>Lysístrata</a:t>
            </a:r>
            <a:r>
              <a:rPr lang="pt-BR" sz="2200" dirty="0" smtClean="0">
                <a:latin typeface="Calibri" pitchFamily="34" charset="0"/>
              </a:rPr>
              <a:t>”.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1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929066"/>
            <a:ext cx="1571636" cy="2091273"/>
          </a:xfrm>
          <a:prstGeom prst="rect">
            <a:avLst/>
          </a:prstGeom>
          <a:noFill/>
        </p:spPr>
      </p:pic>
      <p:sp>
        <p:nvSpPr>
          <p:cNvPr id="15" name="CaixaDeTexto 14"/>
          <p:cNvSpPr txBox="1"/>
          <p:nvPr/>
        </p:nvSpPr>
        <p:spPr>
          <a:xfrm>
            <a:off x="642910" y="4857760"/>
            <a:ext cx="5480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Você já ouviu falar da “Operação </a:t>
            </a:r>
            <a:r>
              <a:rPr lang="pt-BR" sz="2200" b="1" dirty="0" err="1" smtClean="0">
                <a:solidFill>
                  <a:srgbClr val="C00000"/>
                </a:solidFill>
                <a:latin typeface="Calibri" pitchFamily="34" charset="0"/>
              </a:rPr>
              <a:t>Lysístrata</a:t>
            </a:r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”?</a:t>
            </a:r>
          </a:p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Sabe o que significa?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71472" y="1714488"/>
            <a:ext cx="785818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Com a “Operação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</a:rPr>
              <a:t>Lysístrata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” o deputado chamava as mulheres brasileiras no sentido de boicotarem seus maridos até que o governo suspendesse a repressão.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 flipH="1">
            <a:off x="2143108" y="3429000"/>
            <a:ext cx="4143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“discurso </a:t>
            </a:r>
            <a:r>
              <a:rPr lang="pt-BR" sz="2400" dirty="0" err="1" smtClean="0">
                <a:latin typeface="Calibri" pitchFamily="34" charset="0"/>
              </a:rPr>
              <a:t>Lysístrata</a:t>
            </a:r>
            <a:r>
              <a:rPr lang="pt-BR" sz="2400" dirty="0" smtClean="0">
                <a:latin typeface="Calibri" pitchFamily="34" charset="0"/>
              </a:rPr>
              <a:t>” foi reproduzido e enviado a todos os quartéis do país, deixando lívidos os oficiais que o liam. Afinal, punha-se em dúvida sua honradez e ameaçava sua virilidade.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/14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14348" y="1643050"/>
            <a:ext cx="7786742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Os três ministros militares exigiam que o Congresso suspendesse as imunidades parlamentares de Márcio Alves para que ele fosse processado por insulto às forças armadas. 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214810" y="3071810"/>
            <a:ext cx="450059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O pedido presidencial foi encaminhado à Comissão de Justiça da Câmara, onde a ARENA tinha maioria. Mas </a:t>
            </a:r>
            <a:r>
              <a:rPr lang="pt-BR" sz="2200" dirty="0" smtClean="0">
                <a:latin typeface="Calibri" pitchFamily="34" charset="0"/>
              </a:rPr>
              <a:t>surpreendentemente </a:t>
            </a:r>
            <a:r>
              <a:rPr lang="pt-BR" sz="2200" dirty="0" smtClean="0">
                <a:latin typeface="Calibri" pitchFamily="34" charset="0"/>
              </a:rPr>
              <a:t>as primeiras sondagens mostraram que a Comissão vota-ria contra o requerimento do Executivo.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1266" name="Picture 2" descr="http://www.congressoemfoco.com.br/upload/congresso/marciomalves_REB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214686"/>
            <a:ext cx="3038475" cy="2428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tângulo 11"/>
          <p:cNvSpPr/>
          <p:nvPr/>
        </p:nvSpPr>
        <p:spPr>
          <a:xfrm>
            <a:off x="1142976" y="5715016"/>
            <a:ext cx="223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/>
              <a:t>Pronunciamento do deputado </a:t>
            </a:r>
          </a:p>
          <a:p>
            <a:pPr algn="ctr"/>
            <a:r>
              <a:rPr lang="pt-BR" sz="1200" dirty="0" smtClean="0"/>
              <a:t>Márcio Moreira Alves</a:t>
            </a:r>
            <a:endParaRPr lang="pt-BR" sz="1200" dirty="0"/>
          </a:p>
        </p:txBody>
      </p:sp>
      <p:sp>
        <p:nvSpPr>
          <p:cNvPr id="14" name="CaixaDeTexto 13"/>
          <p:cNvSpPr txBox="1"/>
          <p:nvPr/>
        </p:nvSpPr>
        <p:spPr>
          <a:xfrm rot="16200000">
            <a:off x="62679" y="4294983"/>
            <a:ext cx="1233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Congresso em Foco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14348" y="1500174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Embora o Sete de Setembro estivesse longe e o Congresso em recesso, os militares recusaram-se a deixar o assunto morrer. O prestígio do presidente estava agora em jogo, tanto quanto o de Castelo Branco na crise de outubro de 1965.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357686" y="3643314"/>
            <a:ext cx="4357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Respondendo à pressão militar, Costa e Silva convocou </a:t>
            </a:r>
            <a:r>
              <a:rPr lang="pt-BR" sz="2400" dirty="0" smtClean="0">
                <a:latin typeface="Calibri" pitchFamily="34" charset="0"/>
              </a:rPr>
              <a:t>extraordinariamente </a:t>
            </a:r>
            <a:r>
              <a:rPr lang="pt-BR" sz="2400" dirty="0" smtClean="0">
                <a:latin typeface="Calibri" pitchFamily="34" charset="0"/>
              </a:rPr>
              <a:t>o Congresso no início de dezembro.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0242" name="Picture 2" descr="http://www.educatorium.com/images/projetos_referenciais/OSCAR%20NIMEMAYER_Congresso%20NACIO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3071834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28596" y="1500174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Antes da convocação cuidaram para que os membros da Comissão de Justiça contrários à suspensão das imunidades de Márcio Alves fossem substituídos por deputados que atenderiam às ordens presidenciais.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928794" y="3357562"/>
            <a:ext cx="5072098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Reconstituída a Comissão, agora a favor do governo, foi obedientemente votada a suspensão das imunidades do deputado. A recomendação da Comissão seguiu para o plenário da Câmara em 10 de dezembro de 1968.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71472" y="1285860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Márcio Moreira e Hermano Alves, outro deputado, cuja imunidade o presidente também desejava suspender argumentaram que votar pela suspensão das imunidades converteria o Congresso em uma instituição pouco respeitável.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42910" y="3643314"/>
            <a:ext cx="4786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Os dois deputados também se prevaleceram da culpa dos parlamentares por não haverem combatido o autoritarismo em momentos cruciais desde 1964.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2" name="Picture 2" descr="Reunião de políticos no Congresso Nacional, em 1º de abril de 1964, dia seguinte ao Golpe Militar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928934"/>
            <a:ext cx="2509844" cy="3144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aixaDeTexto 13"/>
          <p:cNvSpPr txBox="1"/>
          <p:nvPr/>
        </p:nvSpPr>
        <p:spPr>
          <a:xfrm>
            <a:off x="5715008" y="6143644"/>
            <a:ext cx="2388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Reunião no Congresso Nacional</a:t>
            </a:r>
            <a:endParaRPr lang="pt-BR" sz="12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Costa e Silva: O Ai-5 e a Repressão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3439</TotalTime>
  <Words>1359</Words>
  <Application>Microsoft Office PowerPoint</Application>
  <PresentationFormat>Apresentação na tela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385</cp:revision>
  <dcterms:created xsi:type="dcterms:W3CDTF">2009-05-14T20:59:51Z</dcterms:created>
  <dcterms:modified xsi:type="dcterms:W3CDTF">2009-10-22T18:33:42Z</dcterms:modified>
</cp:coreProperties>
</file>