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handoutMasterIdLst>
    <p:handoutMasterId r:id="rId15"/>
  </p:handoutMasterIdLst>
  <p:sldIdLst>
    <p:sldId id="258" r:id="rId2"/>
    <p:sldId id="259" r:id="rId3"/>
    <p:sldId id="260" r:id="rId4"/>
    <p:sldId id="276" r:id="rId5"/>
    <p:sldId id="273" r:id="rId6"/>
    <p:sldId id="261" r:id="rId7"/>
    <p:sldId id="270" r:id="rId8"/>
    <p:sldId id="272" r:id="rId9"/>
    <p:sldId id="269" r:id="rId10"/>
    <p:sldId id="262" r:id="rId11"/>
    <p:sldId id="277" r:id="rId12"/>
    <p:sldId id="268" r:id="rId1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ED6D03"/>
    <a:srgbClr val="FF0066"/>
    <a:srgbClr val="CC00CC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04" autoAdjust="0"/>
    <p:restoredTop sz="94658" autoAdjust="0"/>
  </p:normalViewPr>
  <p:slideViewPr>
    <p:cSldViewPr>
      <p:cViewPr varScale="1">
        <p:scale>
          <a:sx n="74" d="100"/>
          <a:sy n="74" d="100"/>
        </p:scale>
        <p:origin x="-4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1603F-566E-4B0A-94E3-1938CFEFC072}" type="datetimeFigureOut">
              <a:rPr lang="pt-BR" smtClean="0"/>
              <a:pPr/>
              <a:t>23/6/2009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8FBD1-738E-4AF3-99F1-6CC739B6D8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B4713-4D87-4DB1-97C6-505AEE12DC09}" type="datetimeFigureOut">
              <a:rPr lang="pt-BR" smtClean="0"/>
              <a:pPr/>
              <a:t>23/6/2009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F79AF-378D-49A1-9133-09C0C32024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F79AF-378D-49A1-9133-09C0C320240E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62A16A-D185-4B48-A8CD-5DA57B0E2C39}" type="datetime1">
              <a:rPr lang="pt-BR" smtClean="0"/>
              <a:pPr>
                <a:defRPr/>
              </a:pPr>
              <a:t>23/6/2009</a:t>
            </a:fld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2E3DC8-423D-4111-8941-38EFD054DAC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A55F0F-30D7-4AD8-968F-90602E59EEA6}" type="datetime1">
              <a:rPr lang="pt-BR" smtClean="0"/>
              <a:pPr>
                <a:defRPr/>
              </a:pPr>
              <a:t>23/6/2009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7F833-A429-49B8-AEAF-080EEB237D2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97FC2-EC9C-4003-8C54-1E527C52544E}" type="datetime1">
              <a:rPr lang="pt-BR" smtClean="0"/>
              <a:pPr>
                <a:defRPr/>
              </a:pPr>
              <a:t>23/6/2009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00654-27EE-4D54-B15E-DA7EA2F9C4E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FEE0245-91DF-4C85-AD9D-CB3EAD1DBDEB}" type="datetime1">
              <a:rPr lang="pt-BR" smtClean="0"/>
              <a:pPr>
                <a:defRPr/>
              </a:pPr>
              <a:t>23/6/2009</a:t>
            </a:fld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1704C48-8926-4CBC-ADDD-BB48FA6255B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7B5B98-9A8F-4B7F-8D27-22825B2183F6}" type="datetime1">
              <a:rPr lang="pt-BR" smtClean="0"/>
              <a:pPr>
                <a:defRPr/>
              </a:pPr>
              <a:t>23/6/2009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241C8-D059-407A-BD31-5A9F8CE3F88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F481C-812C-4182-929E-3AD4F4F3CFD4}" type="datetime1">
              <a:rPr lang="pt-BR" smtClean="0"/>
              <a:pPr>
                <a:defRPr/>
              </a:pPr>
              <a:t>23/6/2009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3673D-6A3D-4E79-99F1-F619AA439E4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F45EE-7F30-416E-8BCA-E1154C37056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AADD2-83D5-4F68-ABE4-DBC9BA9EF67A}" type="datetime1">
              <a:rPr lang="pt-BR" smtClean="0"/>
              <a:pPr>
                <a:defRPr/>
              </a:pPr>
              <a:t>23/6/2009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7277F-3B70-4E30-AAD6-EFBE2CFC35C0}" type="datetime1">
              <a:rPr lang="pt-BR" smtClean="0"/>
              <a:pPr>
                <a:defRPr/>
              </a:pPr>
              <a:t>23/6/2009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0330-1A9A-4538-9E98-2CDB1AC954F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56F3A6-AF8C-4BE6-9059-4E9BAFD4FAD2}" type="datetime1">
              <a:rPr lang="pt-BR" smtClean="0"/>
              <a:pPr>
                <a:defRPr/>
              </a:pPr>
              <a:t>23/6/2009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1270479-A53A-4728-B069-1710156BEC98}" type="datetime1">
              <a:rPr lang="pt-BR" smtClean="0"/>
              <a:pPr>
                <a:defRPr/>
              </a:pPr>
              <a:t>23/6/2009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F69B2B3-798A-4371-9138-A0006428FFE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BADCB-35B1-4DBD-8416-60BEFA2DC6AD}" type="datetime1">
              <a:rPr lang="pt-BR" smtClean="0"/>
              <a:pPr>
                <a:defRPr/>
              </a:pPr>
              <a:t>23/6/2009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0B8E41-6238-4177-8AB0-1EADC0918D5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C247E8-0C3B-4E89-A17C-02907ACC231C}" type="datetime1">
              <a:rPr lang="pt-BR" smtClean="0"/>
              <a:pPr>
                <a:defRPr/>
              </a:pPr>
              <a:t>23/6/2009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104B705-FB4A-44AE-98CD-3073F7BF0BD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offline.com.br/Edicoes/8/artigo113879-1.asp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tado.rs.gov.br/.../governantesB.ht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28662" y="285751"/>
            <a:ext cx="7572428" cy="892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5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400" dirty="0" smtClean="0">
                <a:latin typeface="Calibri" pitchFamily="34" charset="0"/>
              </a:rPr>
              <a:t>Defensores e Críticos do Golpe</a:t>
            </a:r>
            <a:endParaRPr lang="pt-BR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52" name="CaixaDeTexto 9"/>
          <p:cNvSpPr txBox="1">
            <a:spLocks noChangeArrowheads="1"/>
          </p:cNvSpPr>
          <p:nvPr/>
        </p:nvSpPr>
        <p:spPr bwMode="auto">
          <a:xfrm>
            <a:off x="2786050" y="3143248"/>
            <a:ext cx="59293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Diferenciar as diversas posições dos atores sociais </a:t>
            </a:r>
            <a:r>
              <a:rPr lang="pt-BR" sz="2400" dirty="0" smtClean="0">
                <a:latin typeface="Calibri" pitchFamily="34" charset="0"/>
              </a:rPr>
              <a:t>em torno </a:t>
            </a:r>
            <a:r>
              <a:rPr lang="pt-BR" sz="2400" dirty="0" smtClean="0">
                <a:latin typeface="Calibri" pitchFamily="34" charset="0"/>
              </a:rPr>
              <a:t>do golpe de Estado.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2053" name="CaixaDeTexto 10"/>
          <p:cNvSpPr txBox="1">
            <a:spLocks noChangeArrowheads="1"/>
          </p:cNvSpPr>
          <p:nvPr/>
        </p:nvSpPr>
        <p:spPr bwMode="auto">
          <a:xfrm>
            <a:off x="1500166" y="1571612"/>
            <a:ext cx="2281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latin typeface="Calibri" pitchFamily="34" charset="0"/>
              </a:rPr>
              <a:t>Objetivo </a:t>
            </a:r>
            <a:r>
              <a:rPr lang="pt-BR" sz="2400" b="1" dirty="0">
                <a:solidFill>
                  <a:srgbClr val="C00000"/>
                </a:solidFill>
                <a:latin typeface="Calibri" pitchFamily="34" charset="0"/>
              </a:rPr>
              <a:t>da aula</a:t>
            </a:r>
          </a:p>
        </p:txBody>
      </p:sp>
      <p:pic>
        <p:nvPicPr>
          <p:cNvPr id="2059" name="Picture 11" descr="C:\Documents and Settings\Administrador\Configurações locais\Temporary Internet Files\Content.IE5\JHDW83QR\MCj03259220000[1].wm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2070" y="2643182"/>
            <a:ext cx="2152966" cy="19700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</a:t>
            </a:fld>
            <a:r>
              <a:rPr lang="pt-BR" dirty="0" smtClean="0"/>
              <a:t>/12</a:t>
            </a:r>
            <a:endParaRPr lang="pt-BR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10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785786" y="1643050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A direita também se mobilizava através do Comando de Caça aos Comunistas </a:t>
            </a:r>
            <a:r>
              <a:rPr lang="pt-BR" sz="2400" dirty="0" smtClean="0">
                <a:latin typeface="Calibri" pitchFamily="34" charset="0"/>
              </a:rPr>
              <a:t>- CCC </a:t>
            </a:r>
            <a:r>
              <a:rPr lang="pt-BR" sz="2400" dirty="0" smtClean="0">
                <a:latin typeface="Calibri" pitchFamily="34" charset="0"/>
              </a:rPr>
              <a:t>e do Movimento Anticomunista, as duas organizações mais conhecidas.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4071934" y="328612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A tática favorita de ambas em 1968 era invadir os teatros durante a apresentação de uma peça taxada pelos seus membros de “subversiva” e atacar fisicamente os atores e às vezes até o público.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11" name="Imagem 10" descr="PH. FOT.6440.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214686"/>
            <a:ext cx="3286116" cy="2419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aixaDeTexto 11"/>
          <p:cNvSpPr txBox="1"/>
          <p:nvPr/>
        </p:nvSpPr>
        <p:spPr>
          <a:xfrm>
            <a:off x="714348" y="5715016"/>
            <a:ext cx="2662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Calibri" pitchFamily="34" charset="0"/>
              </a:rPr>
              <a:t>Movimento de artistas contra a censura</a:t>
            </a:r>
            <a:endParaRPr lang="pt-BR" sz="1200" dirty="0">
              <a:latin typeface="Calibri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28662" y="285751"/>
            <a:ext cx="7572428" cy="892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5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400" dirty="0" smtClean="0">
                <a:latin typeface="Calibri" pitchFamily="34" charset="0"/>
              </a:rPr>
              <a:t>Defensores e Críticos do Golpe</a:t>
            </a:r>
            <a:endParaRPr lang="pt-BR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11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500034" y="1571612"/>
            <a:ext cx="82153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Em 1968, o Comando de Caça aos Comunistas - CCC, juntamente com estudantes da Universidade Mackenzie, instituição privada profundamente conservadora, sitiaram a Faculdade de Filosofia da Universidade de São Paulo, cujos alunos e professores, segundo eles, eram “agentes comunistas”. </a:t>
            </a:r>
          </a:p>
        </p:txBody>
      </p:sp>
      <p:sp>
        <p:nvSpPr>
          <p:cNvPr id="9" name="CaixaDeTexto 8"/>
          <p:cNvSpPr txBox="1"/>
          <p:nvPr/>
        </p:nvSpPr>
        <p:spPr>
          <a:xfrm rot="21240454">
            <a:off x="3505359" y="5192160"/>
            <a:ext cx="23118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latin typeface="Calibri" pitchFamily="34" charset="0"/>
              </a:rPr>
              <a:t>Foto: </a:t>
            </a:r>
            <a:r>
              <a:rPr lang="pt-BR" sz="800" dirty="0" smtClean="0">
                <a:latin typeface="Calibri" pitchFamily="34" charset="0"/>
                <a:hlinkClick r:id="rId2"/>
              </a:rPr>
              <a:t>offline.com.</a:t>
            </a:r>
            <a:r>
              <a:rPr lang="pt-BR" sz="800" dirty="0" err="1" smtClean="0">
                <a:latin typeface="Calibri" pitchFamily="34" charset="0"/>
                <a:hlinkClick r:id="rId2"/>
              </a:rPr>
              <a:t>br</a:t>
            </a:r>
            <a:r>
              <a:rPr lang="pt-BR" sz="800" dirty="0" smtClean="0">
                <a:latin typeface="Calibri" pitchFamily="34" charset="0"/>
                <a:hlinkClick r:id="rId2"/>
              </a:rPr>
              <a:t>/</a:t>
            </a:r>
            <a:r>
              <a:rPr lang="pt-BR" sz="800" dirty="0" err="1" smtClean="0">
                <a:latin typeface="Calibri" pitchFamily="34" charset="0"/>
                <a:hlinkClick r:id="rId2"/>
              </a:rPr>
              <a:t>Edicoes</a:t>
            </a:r>
            <a:r>
              <a:rPr lang="pt-BR" sz="800" dirty="0" smtClean="0">
                <a:latin typeface="Calibri" pitchFamily="34" charset="0"/>
                <a:hlinkClick r:id="rId2"/>
              </a:rPr>
              <a:t>/8/artigo113879-1.</a:t>
            </a:r>
            <a:r>
              <a:rPr lang="pt-BR" sz="800" dirty="0" err="1" smtClean="0">
                <a:latin typeface="Calibri" pitchFamily="34" charset="0"/>
                <a:hlinkClick r:id="rId2"/>
              </a:rPr>
              <a:t>asp</a:t>
            </a:r>
            <a:endParaRPr lang="pt-BR" sz="800" dirty="0">
              <a:latin typeface="Calibri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 rot="21414072">
            <a:off x="5434235" y="6236124"/>
            <a:ext cx="3429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Calibri" pitchFamily="34" charset="0"/>
              </a:rPr>
              <a:t>Confronto na Universidade de São Paulo </a:t>
            </a:r>
            <a:endParaRPr lang="pt-BR" sz="1200" dirty="0">
              <a:latin typeface="Calibri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57158" y="3929066"/>
            <a:ext cx="32861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 smtClean="0">
                <a:latin typeface="Calibri" pitchFamily="34" charset="0"/>
              </a:rPr>
              <a:t>Os atacantes do CCC destruíram o interior do edifício principal enquanto a polícia apenas assistia mais esta violação de direitos.</a:t>
            </a:r>
            <a:endParaRPr lang="pt-BR" sz="2200" dirty="0">
              <a:latin typeface="Calibri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214686"/>
            <a:ext cx="3438525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071942"/>
            <a:ext cx="3058939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CaixaDeTexto 11"/>
          <p:cNvSpPr txBox="1"/>
          <p:nvPr/>
        </p:nvSpPr>
        <p:spPr>
          <a:xfrm>
            <a:off x="928662" y="285751"/>
            <a:ext cx="7572428" cy="892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5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400" dirty="0" smtClean="0">
                <a:latin typeface="Calibri" pitchFamily="34" charset="0"/>
              </a:rPr>
              <a:t>Defensores e Críticos do Golpe</a:t>
            </a:r>
            <a:endParaRPr lang="pt-BR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42976" y="1214422"/>
            <a:ext cx="3890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Calibri" pitchFamily="34" charset="0"/>
              </a:rPr>
              <a:t>Chegamos ao final desta aula.</a:t>
            </a:r>
          </a:p>
          <a:p>
            <a:r>
              <a:rPr lang="pt-BR" sz="2400" dirty="0" smtClean="0">
                <a:solidFill>
                  <a:srgbClr val="C00000"/>
                </a:solidFill>
                <a:latin typeface="Calibri" pitchFamily="34" charset="0"/>
              </a:rPr>
              <a:t>Guarde na memória!</a:t>
            </a:r>
            <a:endParaRPr lang="pt-BR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71736" y="2714620"/>
            <a:ext cx="62151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000" dirty="0" smtClean="0"/>
              <a:t> O </a:t>
            </a:r>
            <a:r>
              <a:rPr lang="pt-BR" sz="2000" dirty="0" smtClean="0"/>
              <a:t>golpe instaurado polarizou a sociedade. Grande parte da mídia, da Igreja e de entidades profissionais inicialmente apoiou o regime.</a:t>
            </a:r>
            <a:endParaRPr lang="pt-BR" sz="2000" dirty="0"/>
          </a:p>
        </p:txBody>
      </p:sp>
      <p:pic>
        <p:nvPicPr>
          <p:cNvPr id="21509" name="Picture 5" descr="C:\Documents and Settings\Administrador\Configurações locais\Temporary Internet Files\Content.IE5\W9MBCLYJ\MCj008897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1857388" cy="2384973"/>
          </a:xfrm>
          <a:prstGeom prst="rect">
            <a:avLst/>
          </a:prstGeom>
          <a:noFill/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12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571736" y="3714752"/>
            <a:ext cx="60722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000" dirty="0" smtClean="0"/>
              <a:t> Alguns desses apoiadores desiludiram-se com as ações dos militares, ocasionando uma crescente difusão de ideais </a:t>
            </a:r>
            <a:r>
              <a:rPr lang="pt-BR" sz="2000" dirty="0" err="1" smtClean="0"/>
              <a:t>antigoverno</a:t>
            </a:r>
            <a:r>
              <a:rPr lang="pt-BR" sz="2000" dirty="0" smtClean="0"/>
              <a:t>, o que gerou diversos protestos organizados em todo o país. A reação do governo foi aumentar ainda mais a repressão. </a:t>
            </a:r>
          </a:p>
          <a:p>
            <a:pPr algn="just">
              <a:buFont typeface="Wingdings" pitchFamily="2" charset="2"/>
              <a:buChar char="ü"/>
            </a:pPr>
            <a:endParaRPr lang="pt-BR" sz="2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928662" y="285751"/>
            <a:ext cx="7572428" cy="892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5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400" dirty="0" smtClean="0">
                <a:latin typeface="Calibri" pitchFamily="34" charset="0"/>
              </a:rPr>
              <a:t>Defensores e Críticos do Golpe</a:t>
            </a:r>
            <a:endParaRPr lang="pt-BR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2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00034" y="1500174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O Golpe de Estado foi festejado pela maior parte da mídia, entre outras instituições.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00034" y="2500306"/>
            <a:ext cx="550072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Calibri" pitchFamily="34" charset="0"/>
              </a:rPr>
              <a:t>Jornais como o </a:t>
            </a:r>
            <a:r>
              <a:rPr lang="pt-BR" sz="2000" i="1" dirty="0" smtClean="0">
                <a:latin typeface="Calibri" pitchFamily="34" charset="0"/>
              </a:rPr>
              <a:t>Jornal do Brasil, Correio da Manhã, O Globo, Folha de S. Paulo,O Estado de S. Paulo, </a:t>
            </a:r>
            <a:r>
              <a:rPr lang="pt-BR" sz="2000" dirty="0" smtClean="0">
                <a:latin typeface="Calibri" pitchFamily="34" charset="0"/>
              </a:rPr>
              <a:t>igualmente</a:t>
            </a:r>
            <a:r>
              <a:rPr lang="pt-BR" sz="2000" i="1" dirty="0" smtClean="0">
                <a:latin typeface="Calibri" pitchFamily="34" charset="0"/>
              </a:rPr>
              <a:t> </a:t>
            </a:r>
            <a:r>
              <a:rPr lang="pt-BR" sz="2000" dirty="0" smtClean="0">
                <a:latin typeface="Calibri" pitchFamily="34" charset="0"/>
              </a:rPr>
              <a:t>revistas, estações de rádio e TV dos “</a:t>
            </a:r>
            <a:r>
              <a:rPr lang="pt-BR" sz="2000" i="1" dirty="0" smtClean="0">
                <a:latin typeface="Calibri" pitchFamily="34" charset="0"/>
              </a:rPr>
              <a:t>Diários Associados</a:t>
            </a:r>
            <a:r>
              <a:rPr lang="pt-BR" sz="2000" dirty="0" smtClean="0">
                <a:latin typeface="Calibri" pitchFamily="34" charset="0"/>
              </a:rPr>
              <a:t>” eram a favor da deposição do governo Goulart. 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215074" y="5286388"/>
            <a:ext cx="22860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>
                <a:latin typeface="Calibri" pitchFamily="34" charset="0"/>
              </a:rPr>
              <a:t>Fachada do </a:t>
            </a:r>
            <a:r>
              <a:rPr lang="pt-BR" sz="1200" dirty="0" smtClean="0">
                <a:latin typeface="Calibri" pitchFamily="34" charset="0"/>
              </a:rPr>
              <a:t>Jornal O </a:t>
            </a:r>
            <a:r>
              <a:rPr lang="pt-BR" sz="1200" dirty="0" smtClean="0">
                <a:latin typeface="Calibri" pitchFamily="34" charset="0"/>
              </a:rPr>
              <a:t>Globo</a:t>
            </a:r>
            <a:endParaRPr lang="pt-BR" sz="1200" dirty="0">
              <a:latin typeface="Calibri" pitchFamily="34" charset="0"/>
            </a:endParaRPr>
          </a:p>
        </p:txBody>
      </p:sp>
      <p:pic>
        <p:nvPicPr>
          <p:cNvPr id="10" name="Imagem 9" descr="PH.FOT.05608.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2285992"/>
            <a:ext cx="2235768" cy="3040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aixaDeTexto 12"/>
          <p:cNvSpPr txBox="1"/>
          <p:nvPr/>
        </p:nvSpPr>
        <p:spPr>
          <a:xfrm rot="16200000">
            <a:off x="8001185" y="3786029"/>
            <a:ext cx="12152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>
                <a:latin typeface="Calibri" pitchFamily="34" charset="0"/>
              </a:rPr>
              <a:t>Foto: Arquivo Nacional</a:t>
            </a:r>
            <a:endParaRPr lang="pt-BR" sz="800" dirty="0">
              <a:latin typeface="Calibri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00034" y="4071942"/>
            <a:ext cx="55721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Calibri" pitchFamily="34" charset="0"/>
              </a:rPr>
              <a:t>A Ordem dos Advogados do Brasil </a:t>
            </a:r>
            <a:r>
              <a:rPr lang="pt-BR" sz="2000" dirty="0" smtClean="0">
                <a:latin typeface="Calibri" pitchFamily="34" charset="0"/>
              </a:rPr>
              <a:t>- OAB, </a:t>
            </a:r>
            <a:r>
              <a:rPr lang="pt-BR" sz="2000" dirty="0" smtClean="0">
                <a:latin typeface="Calibri" pitchFamily="34" charset="0"/>
              </a:rPr>
              <a:t>através do Conselho Federal, parabenizou a deposição de João Goulart. 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571604" y="5357826"/>
            <a:ext cx="4572000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pt-BR" sz="2000" dirty="0" smtClean="0">
                <a:solidFill>
                  <a:schemeClr val="tx1"/>
                </a:solidFill>
                <a:latin typeface="Calibri" pitchFamily="34" charset="0"/>
              </a:rPr>
              <a:t>O único jornal importante que combateu o golpe foi a Última</a:t>
            </a:r>
            <a:r>
              <a:rPr lang="pt-BR" sz="2000" i="1" dirty="0" smtClean="0">
                <a:solidFill>
                  <a:schemeClr val="tx1"/>
                </a:solidFill>
                <a:latin typeface="Calibri" pitchFamily="34" charset="0"/>
              </a:rPr>
              <a:t> Hora</a:t>
            </a:r>
            <a:r>
              <a:rPr lang="pt-BR" sz="2000" dirty="0" smtClean="0">
                <a:solidFill>
                  <a:schemeClr val="tx1"/>
                </a:solidFill>
                <a:latin typeface="Calibri" pitchFamily="34" charset="0"/>
              </a:rPr>
              <a:t>, cujo diretor e fundador, Samuel </a:t>
            </a:r>
            <a:r>
              <a:rPr lang="pt-BR" sz="2000" dirty="0" err="1" smtClean="0">
                <a:solidFill>
                  <a:schemeClr val="tx1"/>
                </a:solidFill>
                <a:latin typeface="Calibri" pitchFamily="34" charset="0"/>
              </a:rPr>
              <a:t>Weiner</a:t>
            </a:r>
            <a:r>
              <a:rPr lang="pt-BR" sz="2000" dirty="0" smtClean="0">
                <a:solidFill>
                  <a:schemeClr val="tx1"/>
                </a:solidFill>
                <a:latin typeface="Calibri" pitchFamily="34" charset="0"/>
              </a:rPr>
              <a:t>, teve que fugir.</a:t>
            </a:r>
            <a:endParaRPr lang="pt-BR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28662" y="285751"/>
            <a:ext cx="7572428" cy="892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5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400" dirty="0" smtClean="0">
                <a:latin typeface="Calibri" pitchFamily="34" charset="0"/>
              </a:rPr>
              <a:t>Defensores e Críticos do Golpe</a:t>
            </a:r>
            <a:endParaRPr lang="pt-BR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3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500430" y="1857364"/>
            <a:ext cx="5214974" cy="2462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Um setor da hierarquia da Igreja também apoiou a intervenção militar. Em um manifesto em 26 de maio, um grupo de bispos influentes elogiou o golpe notando que “as forças armadas intervieram a tempo de impedir a implantação de um regime bolchevista em nosso país”.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28596" y="4643446"/>
            <a:ext cx="8215370" cy="1446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2200" dirty="0" smtClean="0">
                <a:solidFill>
                  <a:schemeClr val="tx1"/>
                </a:solidFill>
                <a:latin typeface="Calibri" pitchFamily="34" charset="0"/>
              </a:rPr>
              <a:t>O manifesto </a:t>
            </a:r>
            <a:r>
              <a:rPr lang="pt-BR" sz="2200" dirty="0" smtClean="0">
                <a:solidFill>
                  <a:schemeClr val="tx1"/>
                </a:solidFill>
                <a:latin typeface="Calibri" pitchFamily="34" charset="0"/>
              </a:rPr>
              <a:t>irritou </a:t>
            </a:r>
            <a:r>
              <a:rPr lang="pt-BR" sz="2200" dirty="0" smtClean="0">
                <a:solidFill>
                  <a:schemeClr val="tx1"/>
                </a:solidFill>
                <a:latin typeface="Calibri" pitchFamily="34" charset="0"/>
              </a:rPr>
              <a:t>os católicos mais jovens que militavam em certos grupos como a Ação Católica Brasileira e a Ação Popular. A prisão de muitos deles e os maus-tratos que receberam fizeram com que alguns membros do episcopado reconsiderassem seu apoio ao golpe.</a:t>
            </a:r>
            <a:endParaRPr lang="pt-BR" sz="22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27" name="Picture 3" descr="C:\Documents and Settings\Administrador\Configurações locais\Temporary Internet Files\Content.IE5\0XGDQR81\MCj0149770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2398365" cy="2428892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928662" y="285751"/>
            <a:ext cx="7572428" cy="892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5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400" dirty="0" smtClean="0">
                <a:latin typeface="Calibri" pitchFamily="34" charset="0"/>
              </a:rPr>
              <a:t>Defensores e Críticos do Golpe</a:t>
            </a:r>
            <a:endParaRPr lang="pt-BR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4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500034" y="1785926"/>
            <a:ext cx="8143932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Aparentemente, toda a UDN e metade do PSD rapidamente apoiaram os golpistas, aumentando a quantidade de denúncias contra o governo Goulart. 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28596" y="3286124"/>
            <a:ext cx="8143932" cy="230832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Os membros do PTB e da ala esquerda do PSD denunciaram as cassações de figuras ilustres. A nova publicação da esquerda, </a:t>
            </a:r>
            <a:r>
              <a:rPr lang="pt-BR" sz="2400" i="1" dirty="0" smtClean="0">
                <a:solidFill>
                  <a:schemeClr val="tx1"/>
                </a:solidFill>
                <a:latin typeface="Calibri" pitchFamily="34" charset="0"/>
              </a:rPr>
              <a:t>Revista Civilização Brasileira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, tachou as cassações de “terrorismo cultural” em virtude das prisões, vexames e intimidações a destacadas personalidades das artes, da ciência e da educação.</a:t>
            </a:r>
            <a:endParaRPr lang="pt-BR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28662" y="285751"/>
            <a:ext cx="7572428" cy="892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5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400" dirty="0" smtClean="0">
                <a:latin typeface="Calibri" pitchFamily="34" charset="0"/>
              </a:rPr>
              <a:t>Defensores e Críticos do Golpe</a:t>
            </a:r>
            <a:endParaRPr lang="pt-BR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5</a:t>
            </a:fld>
            <a:r>
              <a:rPr lang="pt-BR" dirty="0" smtClean="0"/>
              <a:t>/12</a:t>
            </a:r>
            <a:endParaRPr lang="pt-BR" dirty="0"/>
          </a:p>
        </p:txBody>
      </p:sp>
      <p:pic>
        <p:nvPicPr>
          <p:cNvPr id="9" name="Imagem 8" descr="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00034" y="1928802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Outro entusiasta e defensor do golpe foi o governo dos Estados Unidos.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14348" y="3071810"/>
            <a:ext cx="4357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O presidente Lyndon Johnson se dizia satisfeito em saber que os brasileiros estavam resolvendo suas dificuldades “no contexto da democracia constitucional”.</a:t>
            </a:r>
            <a:endParaRPr lang="pt-BR" sz="2200" dirty="0">
              <a:latin typeface="Calibri" pitchFamily="34" charset="0"/>
            </a:endParaRPr>
          </a:p>
        </p:txBody>
      </p:sp>
      <p:pic>
        <p:nvPicPr>
          <p:cNvPr id="10242" name="Picture 2" descr="http://alfredoneves.zip.net/images/jonso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46558">
            <a:off x="5429256" y="2571744"/>
            <a:ext cx="3333750" cy="31623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tângulo 11"/>
          <p:cNvSpPr/>
          <p:nvPr/>
        </p:nvSpPr>
        <p:spPr>
          <a:xfrm rot="21162456">
            <a:off x="6090475" y="5814709"/>
            <a:ext cx="2725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dirty="0" smtClean="0">
                <a:latin typeface="Calibri" pitchFamily="34" charset="0"/>
              </a:rPr>
              <a:t>Lyndon Johnson  enviou  congratulações </a:t>
            </a:r>
          </a:p>
          <a:p>
            <a:pPr algn="ctr"/>
            <a:r>
              <a:rPr lang="pt-BR" sz="1200" dirty="0" smtClean="0">
                <a:latin typeface="Calibri" pitchFamily="34" charset="0"/>
              </a:rPr>
              <a:t>ao novo presidente </a:t>
            </a:r>
            <a:r>
              <a:rPr lang="pt-BR" sz="1200" dirty="0" smtClean="0">
                <a:latin typeface="Calibri" pitchFamily="34" charset="0"/>
              </a:rPr>
              <a:t>d</a:t>
            </a:r>
            <a:r>
              <a:rPr lang="pt-BR" sz="1200" dirty="0" smtClean="0">
                <a:latin typeface="Calibri" pitchFamily="34" charset="0"/>
              </a:rPr>
              <a:t>o </a:t>
            </a:r>
            <a:r>
              <a:rPr lang="pt-BR" sz="1200" dirty="0" smtClean="0">
                <a:latin typeface="Calibri" pitchFamily="34" charset="0"/>
              </a:rPr>
              <a:t>Brasil</a:t>
            </a:r>
            <a:endParaRPr lang="pt-BR" sz="1200" dirty="0">
              <a:latin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28662" y="285751"/>
            <a:ext cx="7572428" cy="892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5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400" dirty="0" smtClean="0">
                <a:latin typeface="Calibri" pitchFamily="34" charset="0"/>
              </a:rPr>
              <a:t>Defensores e Críticos do Golpe</a:t>
            </a:r>
            <a:endParaRPr lang="pt-BR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6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642910" y="1785926"/>
            <a:ext cx="40719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Calibri" pitchFamily="34" charset="0"/>
              </a:rPr>
              <a:t>Castelo Branco inicialmente tentou dissociar o seu governo dos revolucionários de extrema direita. Mas a forte ênfase do governo ao anticomunismo incluiu a cassação do Senador Juscelino Kubitschek, expressando que a influência dos militares radicais (linha dura) era expressiva.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285852" y="5000636"/>
            <a:ext cx="6715172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Calibri" pitchFamily="34" charset="0"/>
              </a:rPr>
              <a:t>O governo foi tornando-se antipopular, apesar dos três atos institucionais, dos atos suplementares e de outras medidas arbitrárias, não conseguindo reformular, a seu gosto, a política brasileira.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 rot="16200000">
            <a:off x="7308024" y="2978992"/>
            <a:ext cx="28873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latin typeface="Calibri" pitchFamily="34" charset="0"/>
              </a:rPr>
              <a:t>Foto: http://www.jblog.com.br/hojenahistoria.</a:t>
            </a:r>
            <a:r>
              <a:rPr lang="pt-BR" sz="800" dirty="0" err="1" smtClean="0">
                <a:latin typeface="Calibri" pitchFamily="34" charset="0"/>
              </a:rPr>
              <a:t>php</a:t>
            </a:r>
            <a:r>
              <a:rPr lang="pt-BR" sz="800" dirty="0" smtClean="0">
                <a:latin typeface="Calibri" pitchFamily="34" charset="0"/>
              </a:rPr>
              <a:t>?</a:t>
            </a:r>
            <a:r>
              <a:rPr lang="pt-BR" sz="800" dirty="0" err="1" smtClean="0">
                <a:latin typeface="Calibri" pitchFamily="34" charset="0"/>
              </a:rPr>
              <a:t>itemid</a:t>
            </a:r>
            <a:r>
              <a:rPr lang="pt-BR" sz="800" dirty="0" smtClean="0">
                <a:latin typeface="Calibri" pitchFamily="34" charset="0"/>
              </a:rPr>
              <a:t>=8797</a:t>
            </a:r>
            <a:endParaRPr lang="pt-BR" sz="800" dirty="0">
              <a:latin typeface="Calibri" pitchFamily="34" charset="0"/>
            </a:endParaRPr>
          </a:p>
        </p:txBody>
      </p:sp>
      <p:pic>
        <p:nvPicPr>
          <p:cNvPr id="1028" name="Picture 4" descr="Primeira página do Jornal do Brasil: Sexta-feira, 9 de junho de 19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643050"/>
            <a:ext cx="3571875" cy="2905125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928662" y="285751"/>
            <a:ext cx="7572428" cy="892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5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400" dirty="0" smtClean="0">
                <a:latin typeface="Calibri" pitchFamily="34" charset="0"/>
              </a:rPr>
              <a:t>Defensores e Críticos do Golpe</a:t>
            </a:r>
            <a:endParaRPr lang="pt-BR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7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642910" y="2357430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Calibri" pitchFamily="34" charset="0"/>
              </a:rPr>
              <a:t>Em março, um contingente de 30 homens entrou no Rio Grande, procedente do Uruguai, dominou soldados da Brigada Militar em Três Passos, tomou em seguida uma estação de rádio local e transmitiu </a:t>
            </a:r>
            <a:endParaRPr lang="pt-BR" sz="2000" dirty="0" smtClean="0">
              <a:latin typeface="Calibri" pitchFamily="34" charset="0"/>
            </a:endParaRPr>
          </a:p>
          <a:p>
            <a:pPr algn="just"/>
            <a:r>
              <a:rPr lang="pt-BR" sz="2000" dirty="0" smtClean="0">
                <a:latin typeface="Calibri" pitchFamily="34" charset="0"/>
              </a:rPr>
              <a:t>um </a:t>
            </a:r>
            <a:r>
              <a:rPr lang="pt-BR" sz="2000" dirty="0" smtClean="0">
                <a:latin typeface="Calibri" pitchFamily="34" charset="0"/>
              </a:rPr>
              <a:t>manifesto contra o governo. Em seguida, </a:t>
            </a:r>
            <a:endParaRPr lang="pt-BR" sz="2000" dirty="0" smtClean="0">
              <a:latin typeface="Calibri" pitchFamily="34" charset="0"/>
            </a:endParaRPr>
          </a:p>
          <a:p>
            <a:pPr algn="just"/>
            <a:r>
              <a:rPr lang="pt-BR" sz="2000" dirty="0" smtClean="0">
                <a:latin typeface="Calibri" pitchFamily="34" charset="0"/>
              </a:rPr>
              <a:t>entraram </a:t>
            </a:r>
            <a:r>
              <a:rPr lang="pt-BR" sz="2000" dirty="0" smtClean="0">
                <a:latin typeface="Calibri" pitchFamily="34" charset="0"/>
              </a:rPr>
              <a:t>em choque com a polícia local e foram </a:t>
            </a:r>
            <a:endParaRPr lang="pt-BR" sz="2000" dirty="0" smtClean="0">
              <a:latin typeface="Calibri" pitchFamily="34" charset="0"/>
            </a:endParaRPr>
          </a:p>
          <a:p>
            <a:pPr algn="just"/>
            <a:r>
              <a:rPr lang="pt-BR" sz="2000" dirty="0" smtClean="0">
                <a:latin typeface="Calibri" pitchFamily="34" charset="0"/>
              </a:rPr>
              <a:t>finalmente </a:t>
            </a:r>
            <a:r>
              <a:rPr lang="pt-BR" sz="2000" dirty="0" smtClean="0">
                <a:latin typeface="Calibri" pitchFamily="34" charset="0"/>
              </a:rPr>
              <a:t>capturados no Paraná. </a:t>
            </a:r>
            <a:endParaRPr lang="pt-BR" sz="2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28662" y="1428736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Em 1966, era forte o sentimento </a:t>
            </a:r>
            <a:r>
              <a:rPr lang="pt-BR" sz="2000" b="1" dirty="0" err="1" smtClean="0">
                <a:solidFill>
                  <a:srgbClr val="C00000"/>
                </a:solidFill>
                <a:latin typeface="Calibri" pitchFamily="34" charset="0"/>
              </a:rPr>
              <a:t>antigoverno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 que se espalhava no seio da população. </a:t>
            </a:r>
            <a:endParaRPr lang="pt-BR" sz="2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000100" y="4786322"/>
            <a:ext cx="3857652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Calibri" pitchFamily="34" charset="0"/>
              </a:rPr>
              <a:t>Novos ataques executados por grupos diferentes ocorreram em todo o país. </a:t>
            </a:r>
            <a:endParaRPr lang="pt-BR" sz="2000" dirty="0">
              <a:latin typeface="Calibri" pitchFamily="34" charset="0"/>
            </a:endParaRPr>
          </a:p>
        </p:txBody>
      </p:sp>
      <p:pic>
        <p:nvPicPr>
          <p:cNvPr id="8194" name="Picture 2" descr="http://www.estado.rs.gov.br/palaciopiratini/anexos/governantes/1959a1963-Leonel-Brizo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071810"/>
            <a:ext cx="2286006" cy="2971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tângulo 12"/>
          <p:cNvSpPr/>
          <p:nvPr/>
        </p:nvSpPr>
        <p:spPr>
          <a:xfrm>
            <a:off x="5786446" y="6072206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>
                <a:latin typeface="Calibri" pitchFamily="34" charset="0"/>
              </a:rPr>
              <a:t> Leonel Brizola, exilado </a:t>
            </a:r>
            <a:r>
              <a:rPr lang="pt-BR" sz="1200" dirty="0" smtClean="0">
                <a:latin typeface="Calibri" pitchFamily="34" charset="0"/>
              </a:rPr>
              <a:t>, </a:t>
            </a:r>
            <a:r>
              <a:rPr lang="pt-BR" sz="1200" dirty="0" smtClean="0">
                <a:latin typeface="Calibri" pitchFamily="34" charset="0"/>
              </a:rPr>
              <a:t>foi  um dos responsáveis pelo manifesto em </a:t>
            </a:r>
            <a:endParaRPr lang="pt-BR" sz="1200" dirty="0" smtClean="0">
              <a:latin typeface="Calibri" pitchFamily="34" charset="0"/>
            </a:endParaRPr>
          </a:p>
          <a:p>
            <a:pPr algn="ctr"/>
            <a:r>
              <a:rPr lang="pt-BR" sz="1200" dirty="0" smtClean="0">
                <a:latin typeface="Calibri" pitchFamily="34" charset="0"/>
              </a:rPr>
              <a:t>Rio </a:t>
            </a:r>
            <a:r>
              <a:rPr lang="pt-BR" sz="1200" dirty="0" smtClean="0">
                <a:latin typeface="Calibri" pitchFamily="34" charset="0"/>
              </a:rPr>
              <a:t>Grande.</a:t>
            </a:r>
            <a:endParaRPr lang="pt-BR" sz="1200" dirty="0">
              <a:latin typeface="Calibri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 rot="16200000">
            <a:off x="6885416" y="4473170"/>
            <a:ext cx="27324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800" dirty="0" smtClean="0">
                <a:latin typeface="Calibri" pitchFamily="34" charset="0"/>
                <a:hlinkClick r:id="rId3"/>
              </a:rPr>
              <a:t>Foto: www.estado.rs.gov.br/.../governantesB.htm</a:t>
            </a:r>
            <a:r>
              <a:rPr lang="pt-BR" sz="800" dirty="0" smtClean="0">
                <a:latin typeface="Calibri" pitchFamily="34" charset="0"/>
              </a:rPr>
              <a:t>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928662" y="285751"/>
            <a:ext cx="7572428" cy="892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5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400" dirty="0" smtClean="0">
                <a:latin typeface="Calibri" pitchFamily="34" charset="0"/>
              </a:rPr>
              <a:t>Defensores e Críticos do Golpe</a:t>
            </a:r>
            <a:endParaRPr lang="pt-BR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8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714348" y="3500438"/>
            <a:ext cx="5786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Calibri" pitchFamily="34" charset="0"/>
              </a:rPr>
              <a:t>Você sabe para que esta tentativa de reorganização do ensino superior serviu?</a:t>
            </a:r>
          </a:p>
        </p:txBody>
      </p:sp>
      <p:sp>
        <p:nvSpPr>
          <p:cNvPr id="7" name="Retângulo 6"/>
          <p:cNvSpPr/>
          <p:nvPr/>
        </p:nvSpPr>
        <p:spPr>
          <a:xfrm>
            <a:off x="857224" y="1571612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O governo Castelo Branco tentou reorganizar o sistema de ensino superior. Uma das reformas em discussão era a cobrança do ensino nas universidades federais. </a:t>
            </a:r>
            <a:endParaRPr lang="pt-BR" sz="2400" b="1" dirty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28662" y="285751"/>
            <a:ext cx="7572428" cy="892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5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400" dirty="0" smtClean="0">
                <a:latin typeface="Calibri" pitchFamily="34" charset="0"/>
              </a:rPr>
              <a:t>Defensores e Críticos do Golpe</a:t>
            </a:r>
            <a:endParaRPr lang="pt-BR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0" name="Picture 2" descr="C:\Documents and Settings\Administrador\Configurações locais\Temporary Internet Files\Content.IE5\IXP7CMAL\MCj037107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286124"/>
            <a:ext cx="171799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9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57158" y="1785926"/>
            <a:ext cx="8286808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tx1"/>
                </a:solidFill>
                <a:latin typeface="Calibri" pitchFamily="34" charset="0"/>
              </a:rPr>
              <a:t>A tentativa do governo Castelo Branco de reorganizar o sistema de ensino superior ajudou a mobilização estudantil. </a:t>
            </a:r>
            <a:endParaRPr lang="pt-BR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Imagem 7" descr="faixa_UNE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3000372"/>
            <a:ext cx="3140894" cy="24239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tângulo 9"/>
          <p:cNvSpPr/>
          <p:nvPr/>
        </p:nvSpPr>
        <p:spPr>
          <a:xfrm>
            <a:off x="642910" y="314324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000" dirty="0" smtClean="0">
                <a:latin typeface="Calibri" pitchFamily="34" charset="0"/>
              </a:rPr>
              <a:t>A União Nacional dos Estudantes - UNE, posta na ilegalidade pelo regime militar, mas que continuava ativa, liderava as marchas e manifestações de protesto contra o ato do governo revolucionário que fechou sua sede e as de todas as suas filiais nos estados.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143636" y="5500702"/>
            <a:ext cx="2008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Calibri" pitchFamily="34" charset="0"/>
              </a:rPr>
              <a:t>Manifestação </a:t>
            </a:r>
            <a:r>
              <a:rPr lang="pt-BR" sz="1200" dirty="0" smtClean="0">
                <a:latin typeface="Calibri" pitchFamily="34" charset="0"/>
              </a:rPr>
              <a:t>dos </a:t>
            </a:r>
            <a:r>
              <a:rPr lang="pt-BR" sz="1200" dirty="0" smtClean="0">
                <a:latin typeface="Calibri" pitchFamily="34" charset="0"/>
              </a:rPr>
              <a:t>estudantes</a:t>
            </a:r>
            <a:endParaRPr lang="pt-BR" sz="1200" dirty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28662" y="285751"/>
            <a:ext cx="7572428" cy="892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5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400" dirty="0" smtClean="0">
                <a:latin typeface="Calibri" pitchFamily="34" charset="0"/>
              </a:rPr>
              <a:t>Defensores e Críticos do Golpe</a:t>
            </a:r>
            <a:endParaRPr lang="pt-BR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3452</TotalTime>
  <Words>1114</Words>
  <Application>Microsoft Office PowerPoint</Application>
  <PresentationFormat>Apresentação na tela (4:3)</PresentationFormat>
  <Paragraphs>83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Papel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Cleia</dc:creator>
  <cp:lastModifiedBy>GEO</cp:lastModifiedBy>
  <cp:revision>395</cp:revision>
  <dcterms:created xsi:type="dcterms:W3CDTF">2009-05-14T20:59:51Z</dcterms:created>
  <dcterms:modified xsi:type="dcterms:W3CDTF">2009-06-23T04:24:25Z</dcterms:modified>
</cp:coreProperties>
</file>