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77" r:id="rId5"/>
    <p:sldId id="276" r:id="rId6"/>
    <p:sldId id="273" r:id="rId7"/>
    <p:sldId id="281" r:id="rId8"/>
    <p:sldId id="261" r:id="rId9"/>
    <p:sldId id="270" r:id="rId10"/>
    <p:sldId id="272" r:id="rId11"/>
    <p:sldId id="269" r:id="rId12"/>
    <p:sldId id="262" r:id="rId13"/>
    <p:sldId id="278" r:id="rId14"/>
    <p:sldId id="279" r:id="rId15"/>
    <p:sldId id="280" r:id="rId16"/>
    <p:sldId id="268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CC"/>
    <a:srgbClr val="339933"/>
    <a:srgbClr val="ED6D0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1/7/2009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1/7/2009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1/7/2009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1/7/2009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1/7/2009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1/7/2009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1/7/2009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1/7/2009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1/7/2009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1/7/2009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1/7/2009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1/7/2009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1/7/2009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1/7/2009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2786050" y="2857496"/>
            <a:ext cx="59293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600" dirty="0" smtClean="0">
                <a:latin typeface="Calibri" pitchFamily="34" charset="0"/>
              </a:rPr>
              <a:t>Citar os antecedentes históricos da Secretaria  especial dos Direitos Humanos;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600" dirty="0" smtClean="0">
                <a:latin typeface="Calibri" pitchFamily="34" charset="0"/>
              </a:rPr>
              <a:t>Apresentar sua estrutura administrativa e atuação por meio do Programa Nacional de Direitos Humanos</a:t>
            </a:r>
          </a:p>
          <a:p>
            <a:pPr lvl="0" algn="just">
              <a:buFont typeface="Wingdings" pitchFamily="2" charset="2"/>
              <a:buChar char="ü"/>
            </a:pPr>
            <a:endParaRPr lang="pt-BR" sz="26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2070" y="2643182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/16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85720" y="2428868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b="1" dirty="0">
                <a:latin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</a:rPr>
              <a:t>Subsecretaria de Gestão da Política de Direitos </a:t>
            </a:r>
            <a:r>
              <a:rPr lang="pt-BR" sz="2400" dirty="0" smtClean="0">
                <a:latin typeface="Calibri" pitchFamily="34" charset="0"/>
              </a:rPr>
              <a:t>Humanos;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85720" y="3286124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b="1" dirty="0">
                <a:latin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</a:rPr>
              <a:t>Subsecretaria de Promoção e Defesa dos Direitos </a:t>
            </a:r>
            <a:r>
              <a:rPr lang="pt-BR" sz="2400" dirty="0" smtClean="0">
                <a:latin typeface="Calibri" pitchFamily="34" charset="0"/>
              </a:rPr>
              <a:t>Humanos;</a:t>
            </a:r>
            <a:r>
              <a:rPr lang="pt-BR" sz="2400" b="1" dirty="0" smtClean="0">
                <a:latin typeface="Calibri" pitchFamily="34" charset="0"/>
              </a:rPr>
              <a:t> 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85720" y="3857628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b="1" dirty="0">
                <a:latin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</a:rPr>
              <a:t>Subsecretaria de Promoção dos </a:t>
            </a:r>
            <a:endParaRPr lang="pt-BR" sz="24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2400" dirty="0" smtClean="0">
                <a:latin typeface="Calibri" pitchFamily="34" charset="0"/>
              </a:rPr>
              <a:t>Direitos </a:t>
            </a:r>
            <a:r>
              <a:rPr lang="pt-BR" sz="2400" dirty="0">
                <a:latin typeface="Calibri" pitchFamily="34" charset="0"/>
              </a:rPr>
              <a:t>da Criança e do </a:t>
            </a:r>
            <a:r>
              <a:rPr lang="pt-BR" sz="2400" dirty="0" smtClean="0">
                <a:latin typeface="Calibri" pitchFamily="34" charset="0"/>
              </a:rPr>
              <a:t>Adolescente.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85720" y="164305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i="1" dirty="0">
                <a:latin typeface="Calibri" pitchFamily="34" charset="0"/>
              </a:rPr>
              <a:t>b) Os órgãos executivos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929066"/>
            <a:ext cx="380762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71472" y="157161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>
                <a:latin typeface="Calibri" pitchFamily="34" charset="0"/>
              </a:rPr>
              <a:t>Além dos órgãos colegiados e executivos, a SEDH oferece a 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Ouvidoria-Geral da Cidadania. 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214414" y="2786058"/>
            <a:ext cx="6643734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O que faz?</a:t>
            </a:r>
          </a:p>
          <a:p>
            <a:pPr algn="just">
              <a:spcBef>
                <a:spcPct val="50000"/>
              </a:spcBef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Esse órgão recebe denúncias de violações aos direitos humanos envolvendo brasileiros e atua em parceria com o Ministério Público, Polícia Federal, Secretarias de Segurança Pública e Secretarias de Justiça nos Estados, Poder Judiciário e ampla rede de organizações da sociedade que pautam sua ação na defesa dos direitos humanos.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42910" y="1571612"/>
            <a:ext cx="5857916" cy="2677656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E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a SEDH também articula iniciativas e apóia projetos de promoção e proteção dos direitos humanos de organizações governamentais e não-governamentais, na implementação da política nacional de direitos humanos, conforme diretrizes do Programa Nacional de Direitos Humanos - PNDH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www.reporterbrasil.org.br/images/articles/20070423sed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000240"/>
            <a:ext cx="1991657" cy="1116943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714348" y="4500570"/>
            <a:ext cx="771530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dirty="0" smtClean="0">
                <a:latin typeface="Calibri" pitchFamily="34" charset="0"/>
              </a:rPr>
              <a:t>A SEDH é responsável pelo projeto </a:t>
            </a:r>
            <a:r>
              <a:rPr lang="pt-BR" sz="2400" b="1" dirty="0" smtClean="0">
                <a:latin typeface="Calibri" pitchFamily="34" charset="0"/>
              </a:rPr>
              <a:t>Direito à Memória e à Verdade</a:t>
            </a:r>
            <a:r>
              <a:rPr lang="pt-BR" sz="2400" dirty="0" smtClean="0">
                <a:latin typeface="Calibri" pitchFamily="34" charset="0"/>
              </a:rPr>
              <a:t>  iniciado em 29 de agosto de 2006 com a abertura da exposição fotográfica “</a:t>
            </a:r>
            <a:r>
              <a:rPr lang="pt-BR" sz="2400" b="1" dirty="0" smtClean="0">
                <a:latin typeface="Calibri" pitchFamily="34" charset="0"/>
              </a:rPr>
              <a:t>Direito à Memória e à Verdade – A ditadura no Brasil 1964 - 1985</a:t>
            </a:r>
            <a:r>
              <a:rPr lang="pt-BR" sz="2400" dirty="0" smtClean="0">
                <a:latin typeface="Calibri" pitchFamily="34" charset="0"/>
              </a:rPr>
              <a:t>“,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000892" y="3143248"/>
            <a:ext cx="148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Logomarca da SEDH </a:t>
            </a:r>
          </a:p>
          <a:p>
            <a:pPr algn="ctr"/>
            <a:r>
              <a:rPr lang="pt-BR" sz="1200" dirty="0" smtClean="0">
                <a:latin typeface="Calibri" pitchFamily="34" charset="0"/>
              </a:rPr>
              <a:t>no atual governo</a:t>
            </a:r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8596" y="1285860"/>
            <a:ext cx="828680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Programa Nacional de Direitos Humanos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7158" y="1928802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000" dirty="0">
                <a:latin typeface="Calibri" pitchFamily="34" charset="0"/>
              </a:rPr>
              <a:t>A atualização do </a:t>
            </a:r>
            <a:r>
              <a:rPr lang="pt-BR" sz="2000" b="1" dirty="0" smtClean="0">
                <a:latin typeface="Calibri" pitchFamily="34" charset="0"/>
              </a:rPr>
              <a:t>PNDH l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>
                <a:latin typeface="Calibri" pitchFamily="34" charset="0"/>
              </a:rPr>
              <a:t>ofereceu ao governo e à sociedade a oportunidade de fazer um balanço dos progressos alcançados desde 1996, das propostas de ação que se tornaram governamentais e dos problemas identificados na implementação do PNDH.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57158" y="3357562"/>
            <a:ext cx="48577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000" dirty="0">
                <a:latin typeface="Calibri" pitchFamily="34" charset="0"/>
              </a:rPr>
              <a:t>O </a:t>
            </a:r>
            <a:r>
              <a:rPr lang="pt-BR" sz="2000" b="1" dirty="0">
                <a:latin typeface="Calibri" pitchFamily="34" charset="0"/>
              </a:rPr>
              <a:t>PNDH II</a:t>
            </a:r>
            <a:r>
              <a:rPr lang="pt-BR" sz="2000" dirty="0">
                <a:latin typeface="Calibri" pitchFamily="34" charset="0"/>
              </a:rPr>
              <a:t> incorporou ações específicas no campo da garantia do direito à educação, à saúde, à previdência e assistência social, ao trabalho, à moradia, a um meio ambiente saudável, à alimentação, à cultura e ao lazer, </a:t>
            </a:r>
            <a:r>
              <a:rPr lang="pt-BR" sz="2000" dirty="0" smtClean="0">
                <a:latin typeface="Calibri" pitchFamily="34" charset="0"/>
              </a:rPr>
              <a:t>e propostas </a:t>
            </a:r>
            <a:r>
              <a:rPr lang="pt-BR" sz="2000" dirty="0">
                <a:latin typeface="Calibri" pitchFamily="34" charset="0"/>
              </a:rPr>
              <a:t>voltadas para a educação e sensibilização </a:t>
            </a:r>
            <a:r>
              <a:rPr lang="pt-BR" sz="2000" dirty="0" smtClean="0">
                <a:latin typeface="Calibri" pitchFamily="34" charset="0"/>
              </a:rPr>
              <a:t>da </a:t>
            </a:r>
            <a:r>
              <a:rPr lang="pt-BR" sz="2000" dirty="0">
                <a:latin typeface="Calibri" pitchFamily="34" charset="0"/>
              </a:rPr>
              <a:t>sociedade </a:t>
            </a:r>
            <a:r>
              <a:rPr lang="pt-BR" sz="2000" dirty="0" smtClean="0">
                <a:latin typeface="Calibri" pitchFamily="34" charset="0"/>
              </a:rPr>
              <a:t>com </a:t>
            </a:r>
            <a:r>
              <a:rPr lang="pt-BR" sz="2000" dirty="0">
                <a:latin typeface="Calibri" pitchFamily="34" charset="0"/>
              </a:rPr>
              <a:t>vistas à construção e consolidação de uma cultura de respeito aos direitos humanos.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14" name="Picture 4" descr="\\Rhea\web-projetos\virtualhosts\dev\agere\registrocivil\Conteúdos\Módulo 5\Aula 1\alimentacaocrianç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000372"/>
            <a:ext cx="1676400" cy="11001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000372"/>
            <a:ext cx="1676400" cy="10985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14818"/>
            <a:ext cx="1684338" cy="11112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214818"/>
            <a:ext cx="1666875" cy="10953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429264"/>
            <a:ext cx="1695450" cy="10747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429264"/>
            <a:ext cx="1657350" cy="10572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CaixaDeTexto 19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/16</a:t>
            </a:r>
            <a:endParaRPr lang="pt-BR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2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2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14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58" y="1785926"/>
            <a:ext cx="8358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dirty="0">
                <a:latin typeface="Calibri" pitchFamily="34" charset="0"/>
              </a:rPr>
              <a:t>Atendendo a anseios da sociedade civil, foram estabelecidas novas formas de acompanhamento e monitoramento das ações </a:t>
            </a:r>
            <a:r>
              <a:rPr lang="pt-BR" sz="2400" dirty="0" smtClean="0">
                <a:latin typeface="Calibri" pitchFamily="34" charset="0"/>
              </a:rPr>
              <a:t>contempladas </a:t>
            </a:r>
            <a:r>
              <a:rPr lang="pt-BR" sz="2400" dirty="0">
                <a:latin typeface="Calibri" pitchFamily="34" charset="0"/>
              </a:rPr>
              <a:t>no Programa Nacional, baseadas na relação estratégica entre a implementação do PNDH e a elaboração dos orçamentos: federal, estadual e municipal</a:t>
            </a:r>
            <a:r>
              <a:rPr lang="pt-BR" sz="2400" dirty="0" smtClean="0">
                <a:latin typeface="Calibri" pitchFamily="34" charset="0"/>
              </a:rPr>
              <a:t>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2910" y="4071942"/>
            <a:ext cx="8001056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O PNDH II deixou de limitar as ações a propostas de curto, médio e longo prazo, e passou a ser implementado por meio de planos de ações anuais, os quais definiram as medidas a serem adotadas e os recursos orçamentários necessários para sua implementação.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15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8596" y="1428736"/>
            <a:ext cx="807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smtClean="0">
                <a:latin typeface="Calibri" pitchFamily="34" charset="0"/>
              </a:rPr>
              <a:t>Em </a:t>
            </a:r>
            <a:r>
              <a:rPr lang="pt-BR" sz="2000" dirty="0">
                <a:latin typeface="Calibri" pitchFamily="34" charset="0"/>
              </a:rPr>
              <a:t>2008, a SEDH convocou a sociedade e os governos para a atualização do Programa Nacional dos Direitos Humanos e para tal </a:t>
            </a:r>
            <a:r>
              <a:rPr lang="pt-BR" sz="2000" dirty="0" smtClean="0">
                <a:latin typeface="Calibri" pitchFamily="34" charset="0"/>
              </a:rPr>
              <a:t>realizou </a:t>
            </a:r>
            <a:r>
              <a:rPr lang="pt-BR" sz="2000" dirty="0">
                <a:latin typeface="Calibri" pitchFamily="34" charset="0"/>
              </a:rPr>
              <a:t>a 11ª Conferência Nacional dos Direitos Humanos. O processo de realização da Conferência, bem como da revisão e atualização do PNDH se </a:t>
            </a:r>
            <a:r>
              <a:rPr lang="pt-BR" sz="2000" dirty="0" smtClean="0">
                <a:latin typeface="Calibri" pitchFamily="34" charset="0"/>
              </a:rPr>
              <a:t>desenvolveu </a:t>
            </a:r>
            <a:r>
              <a:rPr lang="pt-BR" sz="2000" dirty="0">
                <a:latin typeface="Calibri" pitchFamily="34" charset="0"/>
              </a:rPr>
              <a:t>em duas etapas: 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42976" y="3214686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latin typeface="Calibri" pitchFamily="34" charset="0"/>
              </a:rPr>
              <a:t>Etapa Estadual e Distrital: </a:t>
            </a:r>
            <a:r>
              <a:rPr lang="pt-BR" sz="2000" dirty="0">
                <a:latin typeface="Calibri" pitchFamily="34" charset="0"/>
              </a:rPr>
              <a:t>1º de maio a 15 de agosto de 2008.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58813" y="5678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82613" y="3782996"/>
            <a:ext cx="430212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8813" y="3782996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71472" y="3214686"/>
            <a:ext cx="430212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47672" y="3214686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142976" y="3714752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>
                <a:latin typeface="Calibri" pitchFamily="34" charset="0"/>
              </a:rPr>
              <a:t>Etapa Nacional: </a:t>
            </a:r>
            <a:r>
              <a:rPr lang="pt-BR" dirty="0" smtClean="0">
                <a:latin typeface="Calibri" pitchFamily="34" charset="0"/>
              </a:rPr>
              <a:t>15 a 18 de dezembro de 2008 – Brasília/DF.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25" name="Imagem 24" descr="11_confer_D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318217"/>
            <a:ext cx="2571768" cy="202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CaixaDeTexto 25"/>
          <p:cNvSpPr txBox="1"/>
          <p:nvPr/>
        </p:nvSpPr>
        <p:spPr>
          <a:xfrm rot="21290348">
            <a:off x="3945303" y="6297026"/>
            <a:ext cx="222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Cartaz da conferência realizada em 2008</a:t>
            </a:r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8" grpId="0" animBg="1"/>
      <p:bldP spid="19" grpId="0"/>
      <p:bldP spid="21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14414" y="1357298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71736" y="2786058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A Secretaria Nacional dos Direitos Humanos (SNDH) foi criada na estrutura regimental do Ministério da Justiça (MJ);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16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571736" y="3786190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A Secretaria Especial dos Direitos Humanos - SEDH é um órgão da Presidência da República, e o seu secretário tem status de Ministro de Estado;</a:t>
            </a:r>
            <a:endParaRPr lang="pt-BR" sz="2000" dirty="0" smtClean="0">
              <a:solidFill>
                <a:srgbClr val="008000"/>
              </a:solidFill>
              <a:latin typeface="Calibri" pitchFamily="34" charset="0"/>
              <a:cs typeface="Times New Roman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71736" y="4786322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A SEDH atua na implementação da política nacional de direitos humanos, conforme diretrizes do Programa Nacional de Direitos Humanos – PNDH</a:t>
            </a:r>
            <a:r>
              <a:rPr lang="pt-BR" sz="2000" dirty="0">
                <a:latin typeface="Calibri" pitchFamily="34" charset="0"/>
              </a:rPr>
              <a:t>.</a:t>
            </a:r>
            <a:endParaRPr lang="pt-BR" sz="2000" dirty="0" smtClean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2928926" y="2143116"/>
            <a:ext cx="578647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 smtClean="0">
                <a:latin typeface="Calibri" pitchFamily="34" charset="0"/>
              </a:rPr>
              <a:t>Nesta aula você conhecerá, primeiramente, os </a:t>
            </a:r>
            <a:r>
              <a:rPr lang="pt-BR" sz="2400" dirty="0" smtClean="0">
                <a:solidFill>
                  <a:srgbClr val="FF0000"/>
                </a:solidFill>
                <a:latin typeface="Calibri" pitchFamily="34" charset="0"/>
              </a:rPr>
              <a:t>antecedentes históricos </a:t>
            </a:r>
            <a:r>
              <a:rPr lang="pt-BR" sz="2400" dirty="0" smtClean="0">
                <a:latin typeface="Calibri" pitchFamily="34" charset="0"/>
              </a:rPr>
              <a:t>da Secretaria Especial dos Direitos Humanos.</a:t>
            </a:r>
          </a:p>
          <a:p>
            <a:pPr>
              <a:spcBef>
                <a:spcPct val="50000"/>
              </a:spcBef>
            </a:pPr>
            <a:r>
              <a:rPr lang="pt-BR" sz="2400" dirty="0" smtClean="0">
                <a:latin typeface="Calibri" pitchFamily="34" charset="0"/>
              </a:rPr>
              <a:t>A Secretaria Nacional dos Direitos Humanos (SNDH) foi criada na estrutura regimental do Ministério da Justiça (MJ), pelo Decreto nº 2.193, de 7 de abril de 1997, em substituição à Secretaria dos Direitos da Cidadania (SDC).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286016" cy="17060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72074"/>
            <a:ext cx="2293203" cy="153352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43248"/>
            <a:ext cx="2286016" cy="16593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57158" y="1428736"/>
            <a:ext cx="7786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500" b="1" dirty="0" smtClean="0">
                <a:solidFill>
                  <a:srgbClr val="FF0000"/>
                </a:solidFill>
                <a:latin typeface="Calibri" pitchFamily="34" charset="0"/>
              </a:rPr>
              <a:t>Cabia a antiga Secretaria dos Direitos da Cidadania - SDC: </a:t>
            </a:r>
            <a:endParaRPr lang="pt-BR" sz="25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929198"/>
            <a:ext cx="2274229" cy="16381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tângulo 8"/>
          <p:cNvSpPr/>
          <p:nvPr/>
        </p:nvSpPr>
        <p:spPr>
          <a:xfrm>
            <a:off x="642910" y="2000240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Promover e defender os direitos da cidadania da mulher e das minorias.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Promover e defender os direitos humanos e encaminhar providências em casos de violações.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Desenvolver estudos e encaminhar providências referentes às liberdades públicas.</a:t>
            </a:r>
            <a:endParaRPr lang="pt-B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81439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714884"/>
            <a:ext cx="2821782" cy="1796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714884"/>
            <a:ext cx="2695571" cy="17997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86776" y="6143644"/>
            <a:ext cx="609600" cy="457200"/>
          </a:xfrm>
        </p:spPr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71472" y="1500174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Atuar junto às instituições que representam os direitos da cidadania na comunidade.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Adotar medidas de defesa dos interesses difusos em articulação com o Ministério Público.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Formular, normatizar e coordenar - a política de defesa dos direitos da criança e do adolescente e defender os direitos das pessoas portadoras de deficiência.</a:t>
            </a:r>
            <a:endParaRPr lang="pt-B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57158" y="3571876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Coordenar, gerenciar e acompanhar a execução do Programa Nacional de Direitos Humanos;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14744" y="1571612"/>
            <a:ext cx="5643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 smtClean="0">
                <a:latin typeface="Calibri" pitchFamily="34" charset="0"/>
              </a:rPr>
              <a:t>Após a sua criação, a SNDH ampliou as competências da SDC passando a se responsabilizar, também, por: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57158" y="4786322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Promover a cooperação com Organismos Internacionais;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7158" y="5500702"/>
            <a:ext cx="5715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Coordenar a escolha e entrega do Prêmio Nacional de Direitos Humanos.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143240" cy="209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6" descr="C:\Documents and Settings\Tatiana\Meus documentos\Fotos\black and white h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86190"/>
            <a:ext cx="2928957" cy="22835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/16</a:t>
            </a:r>
            <a:endParaRPr lang="pt-BR" dirty="0"/>
          </a:p>
        </p:txBody>
      </p:sp>
      <p:pic>
        <p:nvPicPr>
          <p:cNvPr id="9" name="Imagem 8" descr="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929190" y="2714620"/>
            <a:ext cx="3857652" cy="2677656"/>
          </a:xfrm>
          <a:prstGeom prst="rect">
            <a:avLst/>
          </a:prstGeom>
          <a:ln>
            <a:headEnd/>
            <a:tailEnd/>
          </a:ln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</a:rPr>
              <a:t>08 de maio de 2002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: com a criação da Secretaria de Estado dos Direitos da Mulher (SEDIM), as ações de defesa e garantia dos direitos da mulher passaram a ser de responsabilidade da SEDIM.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7158" y="1357298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 dirty="0" smtClean="0">
                <a:latin typeface="Calibri" pitchFamily="34" charset="0"/>
              </a:rPr>
              <a:t>A partir de então temos importantes datas relacionadas as questões dos Direitos Humanos. Conheça-as:</a:t>
            </a:r>
            <a:endParaRPr lang="pt-BR" sz="2400" b="1" dirty="0" smtClean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4282" y="2786058"/>
            <a:ext cx="4429156" cy="304698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1º de janeiro de 1999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: pelo Decreto nº 2.923</a:t>
            </a: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 SNDH foi transformada em Secretaria de Estado dos Direitos Humanos (SEDH), atribuindo a seu titular o status de ministro de Estado, com prerrogativa de assento nas reuniões ministeriais.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/16</a:t>
            </a:r>
            <a:endParaRPr lang="pt-BR" dirty="0"/>
          </a:p>
        </p:txBody>
      </p:sp>
      <p:pic>
        <p:nvPicPr>
          <p:cNvPr id="9" name="Imagem 8" descr="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1472" y="4714884"/>
            <a:ext cx="8143932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dirty="0">
                <a:latin typeface="Calibri" pitchFamily="34" charset="0"/>
              </a:rPr>
              <a:t>A transformação e </a:t>
            </a:r>
            <a:r>
              <a:rPr lang="pt-BR" sz="2400" dirty="0" smtClean="0">
                <a:latin typeface="Calibri" pitchFamily="34" charset="0"/>
              </a:rPr>
              <a:t>crescimento </a:t>
            </a:r>
            <a:r>
              <a:rPr lang="pt-BR" sz="2400" dirty="0">
                <a:latin typeface="Calibri" pitchFamily="34" charset="0"/>
              </a:rPr>
              <a:t>das instituições de direitos humanos na estrutura do Estado brasileiro demonstram que o tema é cada vez mais uma preocupação da sociedade como um </a:t>
            </a:r>
            <a:r>
              <a:rPr lang="pt-BR" sz="2400" dirty="0" smtClean="0">
                <a:latin typeface="Calibri" pitchFamily="34" charset="0"/>
              </a:rPr>
              <a:t>todo, Governo </a:t>
            </a:r>
            <a:r>
              <a:rPr lang="pt-BR" sz="2400" dirty="0">
                <a:latin typeface="Calibri" pitchFamily="34" charset="0"/>
              </a:rPr>
              <a:t>e Sociedade Civil.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500166" y="1571612"/>
            <a:ext cx="5643602" cy="230832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1º de janeiro de 2003: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a Presidência da República definiu o novo status de Secretaria Especial dos Direitos Humanos à antiga SNDH, que passou a integrar a estrutura da Presidência da República e seu titular tem o status de Ministro de Estado.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3357554" y="1000108"/>
          <a:ext cx="5328312" cy="5571892"/>
        </p:xfrm>
        <a:graphic>
          <a:graphicData uri="http://schemas.openxmlformats.org/presentationml/2006/ole">
            <p:oleObj spid="_x0000_s1026" name="Imagem de bitmap" r:id="rId3" imgW="3123810" imgH="3266667" progId="PBrush">
              <p:embed/>
            </p:oleObj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 rot="21446849">
            <a:off x="4141394" y="1579153"/>
            <a:ext cx="36465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C00000"/>
                </a:solidFill>
                <a:latin typeface="Calibri" pitchFamily="34" charset="0"/>
              </a:rPr>
              <a:t>Importante!</a:t>
            </a:r>
          </a:p>
          <a:p>
            <a:pPr>
              <a:spcBef>
                <a:spcPct val="50000"/>
              </a:spcBef>
            </a:pPr>
            <a:r>
              <a:rPr lang="pt-BR" dirty="0">
                <a:solidFill>
                  <a:srgbClr val="C00000"/>
                </a:solidFill>
                <a:latin typeface="Calibri" pitchFamily="34" charset="0"/>
              </a:rPr>
              <a:t>Implementação dos direitos humanos: </a:t>
            </a:r>
            <a:r>
              <a:rPr lang="pt-BR" dirty="0">
                <a:latin typeface="Calibri" pitchFamily="34" charset="0"/>
              </a:rPr>
              <a:t>a Presidência da República é a responsável por articular e implementar as políticas públicas voltadas para a promoção e implementação dos direitos humanos. </a:t>
            </a:r>
          </a:p>
          <a:p>
            <a:pPr>
              <a:spcBef>
                <a:spcPct val="50000"/>
              </a:spcBef>
            </a:pPr>
            <a:r>
              <a:rPr lang="pt-BR" dirty="0">
                <a:solidFill>
                  <a:srgbClr val="C00000"/>
                </a:solidFill>
                <a:latin typeface="Calibri" pitchFamily="34" charset="0"/>
              </a:rPr>
              <a:t>Composição da SEDH: </a:t>
            </a:r>
            <a:r>
              <a:rPr lang="pt-BR" dirty="0">
                <a:latin typeface="Calibri" pitchFamily="34" charset="0"/>
              </a:rPr>
              <a:t>é composta por órgãos colegiados e executivos, assessorias e grupos de trabalho temáticos que auxiliam o Secretário Especial dos Direitos Humanos na implementação da política nacional de direitos humanos.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8596" y="2214554"/>
            <a:ext cx="30003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dirty="0">
                <a:latin typeface="Calibri" pitchFamily="34" charset="0"/>
              </a:rPr>
              <a:t>A Secretaria Especial dos Direitos Humanos foi criada pela Lei nº 10.683, de 28 de maio de 2003, e teve sua estrutura alterada pelo </a:t>
            </a:r>
            <a:r>
              <a:rPr lang="pt-BR" sz="2400" dirty="0" smtClean="0">
                <a:latin typeface="Calibri" pitchFamily="34" charset="0"/>
              </a:rPr>
              <a:t>decreto </a:t>
            </a:r>
            <a:r>
              <a:rPr lang="pt-BR" sz="2400" dirty="0">
                <a:latin typeface="Calibri" pitchFamily="34" charset="0"/>
              </a:rPr>
              <a:t>5.174, de 9 de agosto, de 2004.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5720" y="1500174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latin typeface="Calibri" pitchFamily="34" charset="0"/>
              </a:rPr>
              <a:t>Estrutura Administrativa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8596" y="1928802"/>
            <a:ext cx="8305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AutoNum type="alphaLcParenR"/>
            </a:pPr>
            <a:r>
              <a:rPr lang="pt-BR" sz="2000" i="1" dirty="0" smtClean="0">
                <a:latin typeface="Calibri" pitchFamily="34" charset="0"/>
              </a:rPr>
              <a:t>Os </a:t>
            </a:r>
            <a:r>
              <a:rPr lang="pt-BR" sz="2000" i="1" dirty="0">
                <a:latin typeface="Calibri" pitchFamily="34" charset="0"/>
              </a:rPr>
              <a:t>órgãos </a:t>
            </a:r>
            <a:r>
              <a:rPr lang="pt-BR" sz="2000" i="1" dirty="0" smtClean="0">
                <a:latin typeface="Calibri" pitchFamily="34" charset="0"/>
              </a:rPr>
              <a:t>colegiados</a:t>
            </a:r>
            <a:endParaRPr lang="pt-BR" sz="2000" i="1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Conselho </a:t>
            </a:r>
            <a:r>
              <a:rPr lang="pt-BR" sz="2000" dirty="0">
                <a:latin typeface="Calibri" pitchFamily="34" charset="0"/>
              </a:rPr>
              <a:t>de Defesa dos Direitos da Pessoa Humana – </a:t>
            </a:r>
            <a:r>
              <a:rPr lang="pt-BR" sz="2000" dirty="0" smtClean="0">
                <a:latin typeface="Calibri" pitchFamily="34" charset="0"/>
              </a:rPr>
              <a:t>CDDPH;</a:t>
            </a:r>
            <a:endParaRPr lang="pt-BR" sz="2000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dirty="0">
                <a:latin typeface="Calibri" pitchFamily="34" charset="0"/>
              </a:rPr>
              <a:t>Conselho Nacional dos Direitos da Criança e do Adolescente </a:t>
            </a:r>
            <a:r>
              <a:rPr lang="pt-BR" sz="2000" dirty="0" smtClean="0">
                <a:latin typeface="Calibri" pitchFamily="34" charset="0"/>
              </a:rPr>
              <a:t>– CONANDA;</a:t>
            </a:r>
            <a:endParaRPr lang="pt-BR" sz="2000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dirty="0">
                <a:latin typeface="Calibri" pitchFamily="34" charset="0"/>
              </a:rPr>
              <a:t>Conselho Nacional de Combate à Discriminação – </a:t>
            </a:r>
            <a:r>
              <a:rPr lang="pt-BR" sz="2000" dirty="0" smtClean="0">
                <a:latin typeface="Calibri" pitchFamily="34" charset="0"/>
              </a:rPr>
              <a:t>CNCD;</a:t>
            </a:r>
            <a:endParaRPr lang="pt-BR" sz="2000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dirty="0">
                <a:latin typeface="Calibri" pitchFamily="34" charset="0"/>
              </a:rPr>
              <a:t>Conselho Nacional dos Direitos da Pessoa Portadora de Deficiência </a:t>
            </a:r>
            <a:r>
              <a:rPr lang="pt-BR" sz="2000" dirty="0" smtClean="0">
                <a:latin typeface="Calibri" pitchFamily="34" charset="0"/>
              </a:rPr>
              <a:t>– CONADE;</a:t>
            </a:r>
            <a:endParaRPr lang="pt-BR" sz="2000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dirty="0">
                <a:latin typeface="Calibri" pitchFamily="34" charset="0"/>
              </a:rPr>
              <a:t>Conselho Nacional dos Direitos do Idoso </a:t>
            </a:r>
            <a:r>
              <a:rPr lang="pt-BR" sz="2000" dirty="0" smtClean="0">
                <a:latin typeface="Calibri" pitchFamily="34" charset="0"/>
              </a:rPr>
              <a:t>– CNDI;</a:t>
            </a:r>
            <a:endParaRPr lang="pt-BR" sz="2000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dirty="0">
                <a:latin typeface="Calibri" pitchFamily="34" charset="0"/>
              </a:rPr>
              <a:t>Comissão Nacional de Erradicação do Trabalho Escravo – </a:t>
            </a:r>
            <a:r>
              <a:rPr lang="pt-BR" sz="2000" dirty="0" smtClean="0">
                <a:latin typeface="Calibri" pitchFamily="34" charset="0"/>
              </a:rPr>
              <a:t>CONATRAE;</a:t>
            </a:r>
            <a:endParaRPr lang="pt-BR" sz="2000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dirty="0">
                <a:latin typeface="Calibri" pitchFamily="34" charset="0"/>
              </a:rPr>
              <a:t>Comitê Gestor Nacional do Plano Social Registro Civil de Nascimento e Documentação </a:t>
            </a:r>
            <a:r>
              <a:rPr lang="pt-BR" sz="2000" dirty="0" smtClean="0">
                <a:latin typeface="Calibri" pitchFamily="34" charset="0"/>
              </a:rPr>
              <a:t>Básica.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1357298"/>
            <a:ext cx="5095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pt-BR" sz="2400" b="1" dirty="0" smtClean="0">
                <a:latin typeface="Calibri" pitchFamily="34" charset="0"/>
              </a:rPr>
              <a:t>Na composição da SEDH, destacam-se: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10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O Papel da Secretaria Especial dos Direitos Humanos – SEDH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1926</TotalTime>
  <Words>1552</Words>
  <Application>Microsoft Office PowerPoint</Application>
  <PresentationFormat>Apresentação na tela (4:3)</PresentationFormat>
  <Paragraphs>117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Papel</vt:lpstr>
      <vt:lpstr>Imagem de bitmap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233</cp:revision>
  <dcterms:created xsi:type="dcterms:W3CDTF">2009-05-14T20:59:51Z</dcterms:created>
  <dcterms:modified xsi:type="dcterms:W3CDTF">2009-07-01T16:44:44Z</dcterms:modified>
</cp:coreProperties>
</file>