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76" r:id="rId5"/>
    <p:sldId id="273" r:id="rId6"/>
    <p:sldId id="261" r:id="rId7"/>
    <p:sldId id="270" r:id="rId8"/>
    <p:sldId id="272" r:id="rId9"/>
    <p:sldId id="269" r:id="rId10"/>
    <p:sldId id="262" r:id="rId11"/>
    <p:sldId id="277" r:id="rId12"/>
    <p:sldId id="278" r:id="rId13"/>
    <p:sldId id="279" r:id="rId14"/>
    <p:sldId id="268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  <a:srgbClr val="339933"/>
    <a:srgbClr val="ED6D0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5/8/2009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5/8/2009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5/8/2009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2786050" y="2357430"/>
            <a:ext cx="59293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800" dirty="0" smtClean="0">
                <a:latin typeface="Calibri" pitchFamily="34" charset="0"/>
              </a:rPr>
              <a:t>Traçar um esboço de linha do tempo das lutas populares que levaram à conquista de direitos e à progressiva incorporação do conceito de cidadania no Brasil, desde a época colonial até os dias atuais.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070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/14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00034" y="157161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Em 1975, a tortura e o assassinato do jornalista Vladimir Herzog deram início a uma onda de protesto pelos direitos humanos no Brasil que se espalhou pela imprensa mundial. </a:t>
            </a:r>
          </a:p>
          <a:p>
            <a:pPr algn="just"/>
            <a:endParaRPr lang="pt-BR" sz="2400" dirty="0" smtClean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788459"/>
            <a:ext cx="2071702" cy="3142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500034" y="3214686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Na segunda metade da década de 70, o movimento em prol da Anistia, as lutas da sociedade civil pela democracia e o fim da ditadura levaram à Lei de Anistia (1979) e à volta ao país, dos exilados políticos.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7923424" y="4291564"/>
            <a:ext cx="12586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Comissão de Anistia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85720" y="1857364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A década foi iniciada pela crise do regime militar e o movimento de massa pelas “</a:t>
            </a:r>
            <a:r>
              <a:rPr lang="pt-BR" sz="2400" i="1" dirty="0" smtClean="0">
                <a:latin typeface="Calibri" pitchFamily="34" charset="0"/>
              </a:rPr>
              <a:t>Diretas Já!”</a:t>
            </a:r>
            <a:r>
              <a:rPr lang="pt-BR" sz="2400" dirty="0" smtClean="0">
                <a:latin typeface="Calibri" pitchFamily="34" charset="0"/>
              </a:rPr>
              <a:t>, que levou, em 1985, ao fim da ditadura.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42976" y="1285860"/>
            <a:ext cx="2120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 smtClean="0">
                <a:latin typeface="Calibri" pitchFamily="34" charset="0"/>
              </a:rPr>
              <a:t> Década de 80</a:t>
            </a:r>
            <a:endParaRPr lang="pt-BR" sz="2600" b="1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4282" y="3143248"/>
            <a:ext cx="621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Em 1987, foi composto o Congresso Nacional Constituinte que, em 1988, promulgou a atual Constituição Federal, que reconhece os direitos humanos como fundamentos jurídicos do Estado brasileiro.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85720" y="514351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Ao lado dos direitos liberais clássicos, os civis e políticos, a Constituição Federal de 1988 acrescenta novos direitos: os econômicos, sociais e culturais.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5122" name="Picture 2" descr="http://img.estadao.com.br/especiais/CC/96/F7/PCC96F7D7F229448F90935673E3FC10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071678"/>
            <a:ext cx="221454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57158" y="185736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Confronto entre o modelo econômico neoliberal e alternativas para governar, em sentido redistributivo e igualitário, o processo de globalização econômica.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0100" y="1357298"/>
            <a:ext cx="2120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 smtClean="0">
                <a:latin typeface="Calibri" pitchFamily="34" charset="0"/>
              </a:rPr>
              <a:t> Década de 90</a:t>
            </a:r>
            <a:endParaRPr lang="pt-BR" sz="2600" b="1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7158" y="5357826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Surgimento de uma grande multiplicidade de movimentos sociais em luta pela inclusão social.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7158" y="3286124"/>
            <a:ext cx="6286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Avanço em termos de reconhecimento jurídico de direitos e criação de sistemas de promoção e proteção: o Brasil assinou e ratificou inúmeros documentos internacionais e elaborou o Programa Nacional de Direitos Humanos. </a:t>
            </a:r>
          </a:p>
        </p:txBody>
      </p:sp>
      <p:pic>
        <p:nvPicPr>
          <p:cNvPr id="4103" name="Picture 7" descr="C:\Documents and Settings\Administrador\Configurações locais\Temporary Internet Files\Content.IE5\HSN3BHCG\MCBD05622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714620"/>
            <a:ext cx="1857388" cy="3417594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6715140" y="6072206"/>
            <a:ext cx="202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Diversidade dos movimentos </a:t>
            </a:r>
          </a:p>
          <a:p>
            <a:pPr algn="ctr"/>
            <a:r>
              <a:rPr lang="pt-BR" sz="1200" dirty="0" smtClean="0">
                <a:latin typeface="Calibri" pitchFamily="34" charset="0"/>
              </a:rPr>
              <a:t>sociais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42844" y="1857364"/>
            <a:ext cx="8786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2002 - </a:t>
            </a:r>
            <a:r>
              <a:rPr lang="pt-BR" sz="2400" dirty="0" smtClean="0">
                <a:latin typeface="Calibri" pitchFamily="34" charset="0"/>
              </a:rPr>
              <a:t>Programa Nacional de Ações Afirmativas. </a:t>
            </a:r>
          </a:p>
          <a:p>
            <a:pPr marL="457200" indent="-457200">
              <a:buAutoNum type="arabicPlain" startAt="2003"/>
            </a:pP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 - </a:t>
            </a:r>
            <a:r>
              <a:rPr lang="pt-BR" sz="2400" dirty="0" smtClean="0">
                <a:latin typeface="Calibri" pitchFamily="34" charset="0"/>
              </a:rPr>
              <a:t>Estatuto do Idoso; Plano de Erradicação do Trabalho Escravo.</a:t>
            </a:r>
          </a:p>
          <a:p>
            <a:pPr marL="457200" indent="-457200">
              <a:buAutoNum type="arabicPlain" startAt="2003"/>
            </a:pP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 - </a:t>
            </a:r>
            <a:r>
              <a:rPr lang="pt-BR" sz="2400" dirty="0" smtClean="0">
                <a:latin typeface="Calibri" pitchFamily="34" charset="0"/>
              </a:rPr>
              <a:t>Decreto de Acessibilidade; Diretrizes Nacionais pela Educação das Relações Étnico-Raciais e para o Ensino de História e Cultura Afro-Brasileira e Africana; Sistema Nacional de Direitos Humanos; Brasil sem Homofobia; Brasil Quilombola. </a:t>
            </a:r>
          </a:p>
          <a:p>
            <a:pPr marL="457200" indent="-457200" algn="just">
              <a:buAutoNum type="arabicPlain" startAt="2003"/>
            </a:pP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 - </a:t>
            </a:r>
            <a:r>
              <a:rPr lang="pt-BR" sz="2400" dirty="0" smtClean="0">
                <a:latin typeface="Calibri" pitchFamily="34" charset="0"/>
              </a:rPr>
              <a:t>Decreto 5.626 que institucionaliza a Língua Brasileira de Sinais; Plano Nacional de Políticas para as Mulheres.</a:t>
            </a:r>
          </a:p>
          <a:p>
            <a:pPr marL="457200" indent="-457200" algn="just">
              <a:buAutoNum type="arabicPlain" startAt="2003"/>
            </a:pP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 - </a:t>
            </a:r>
            <a:r>
              <a:rPr lang="pt-BR" sz="2400" dirty="0" smtClean="0">
                <a:latin typeface="Calibri" pitchFamily="34" charset="0"/>
              </a:rPr>
              <a:t>Plano Nacional de Educação em Direitos Humanos.</a:t>
            </a:r>
          </a:p>
          <a:p>
            <a:pPr marL="457200" indent="-457200">
              <a:buAutoNum type="arabicPlain" startAt="2003"/>
            </a:pP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 - </a:t>
            </a:r>
            <a:r>
              <a:rPr lang="pt-BR" sz="2400" dirty="0" smtClean="0">
                <a:latin typeface="Calibri" pitchFamily="34" charset="0"/>
              </a:rPr>
              <a:t>Lei Maria da Penha que criminaliza a violência contra a mulher; Plano de Desenvolvimento da Educação.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42976" y="1285860"/>
            <a:ext cx="24881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 smtClean="0">
                <a:latin typeface="Calibri" pitchFamily="34" charset="0"/>
              </a:rPr>
              <a:t> A partir de 2000</a:t>
            </a:r>
            <a:endParaRPr lang="pt-BR" sz="2600" b="1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214422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85984" y="2143116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</a:rPr>
              <a:t>Elaborar uma linha do tempo dos direitos humanos no Brasil significa repensar a história do país na perspectiva das lutas populares por maior igualdade e justiça. </a:t>
            </a: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85984" y="3000372"/>
            <a:ext cx="6357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</a:rPr>
              <a:t>No século XVI, Brasil era colônia portuguesa, com as lutas de indígenas e escravos pela liberdade; século XVIII com os movimentos pela independência; século XIX com as lutas dos segmentos excluídos contra as desigualdades da sociedade brasileira; avanços na primeira metade do século XX, com a promulgação das leis trabalhistas e voto feminino; prossegue na luta  pela democracia contra a ditadura militar de 1964 a 1985.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85984" y="4929198"/>
            <a:ext cx="635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</a:rPr>
              <a:t>A partir da Constituição de 1988, os direitos humanos tornam-se fundamento jurídico do Estado brasileiro e passam a incorporar as políticas públicas, embora a realidade econômica e social do país esteja muito longe dos avanços legislativos das últimas duas décadas.</a:t>
            </a: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28662" y="1857364"/>
            <a:ext cx="700092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Elaborar um esboço de linha do tempo dos direitos humanos no Brasil impõe uma tarefa fundamen-tal: </a:t>
            </a:r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</a:rPr>
              <a:t>repensar a história do país na perspectiva dos oprimidos e das lutas populares pela igualdade e a justiça.</a:t>
            </a:r>
            <a:endParaRPr lang="pt-BR" sz="2600" i="1" dirty="0">
              <a:latin typeface="Calibri" pitchFamily="34" charset="0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256"/>
            <a:ext cx="56436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428736"/>
            <a:ext cx="82868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600" b="1" dirty="0" smtClean="0"/>
              <a:t>Século XVI - Brasil era uma colônia de Portugal </a:t>
            </a:r>
            <a:endParaRPr lang="pt-BR" sz="2600" b="1" dirty="0" smtClean="0">
              <a:latin typeface="Calibri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235743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Reinavam uma concepção absolutista do Estado;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Sociedade de privilégios x escravidão;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Sem espaço a </a:t>
            </a:r>
            <a:r>
              <a:rPr lang="pt-BR" sz="2400" dirty="0" err="1" smtClean="0">
                <a:latin typeface="Calibri" pitchFamily="34" charset="0"/>
              </a:rPr>
              <a:t>ideias</a:t>
            </a:r>
            <a:r>
              <a:rPr lang="pt-BR" sz="2400" dirty="0" smtClean="0">
                <a:latin typeface="Calibri" pitchFamily="34" charset="0"/>
              </a:rPr>
              <a:t> como as de igualdade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 de todos os cidadãos e participação popular.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4572008"/>
            <a:ext cx="821537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Surgiram as primeiras lutas pela liberdade de indígenas e negros escravizados, entre as quais a do </a:t>
            </a: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Quilombo dos Palmares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que resistiu às tentativas de destruição por parte do poder colonial e cujo último líder, Zumbi, é um ícone da resistência à escravidão.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" name="Imagem 11" descr="zumb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1857364"/>
            <a:ext cx="1900242" cy="237019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643834" y="421481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alibri" pitchFamily="34" charset="0"/>
              </a:rPr>
              <a:t>Zumbi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bandeira_inconfid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857364"/>
            <a:ext cx="2214578" cy="1548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1357298"/>
            <a:ext cx="80010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600" b="1" dirty="0" smtClean="0">
                <a:latin typeface="Calibri" pitchFamily="34" charset="0"/>
              </a:rPr>
              <a:t>Século XVIII – Século do Ouro</a:t>
            </a:r>
            <a:endParaRPr lang="pt-BR" sz="2600" b="1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596" y="4857760"/>
            <a:ext cx="8177639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Começou a introduzir-se no Brasil, o ideário liberal com suas concepções de Estado de Direito e cidadania e surgiram movimentos nativistas anti-coloniais como a Revolta de Filipe dos Santos (1720) e a Inconfidência Mineira (1789).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2071678"/>
            <a:ext cx="62865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Descoberta de muito ouro no interior do Brasil;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Aumento da população;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Condições desumanas de trabalho nas minas;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Grandes revoluções pelo mundo: revolução inglesa do século XVII (1640-1688) e depois as revoluções norte-americana (1776) e francesa (1789).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00826" y="342900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Bandeira da Inconfidência Mineira.</a:t>
            </a:r>
          </a:p>
          <a:p>
            <a:pPr algn="ctr"/>
            <a:r>
              <a:rPr lang="pt-BR" sz="1200" dirty="0" smtClean="0">
                <a:latin typeface="Calibri" pitchFamily="34" charset="0"/>
              </a:rPr>
              <a:t> A inscrição  em latim  diz: </a:t>
            </a:r>
          </a:p>
          <a:p>
            <a:pPr algn="ctr"/>
            <a:r>
              <a:rPr lang="pt-BR" sz="1200" i="1" dirty="0" smtClean="0">
                <a:latin typeface="Calibri" pitchFamily="34" charset="0"/>
              </a:rPr>
              <a:t>Liberdade ainda que seja tarde</a:t>
            </a:r>
            <a:r>
              <a:rPr lang="pt-BR" sz="1200" dirty="0" smtClean="0">
                <a:latin typeface="Calibri" pitchFamily="34" charset="0"/>
              </a:rPr>
              <a:t>.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34400" y="6215082"/>
            <a:ext cx="609600" cy="457200"/>
          </a:xfrm>
        </p:spPr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/14</a:t>
            </a:r>
            <a:endParaRPr lang="pt-BR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/14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0034" y="164305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1824, dois anos depois da Independência do Brasil, os ideais liberais de cidadania foram formalizados, juridicamente, através da Carta Constitucional outorgada a Dom Pedro I pela Assembleia Constituinte formada em 1823.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3786190"/>
            <a:ext cx="5643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Você considera que a Carta Constitucional trouxe igualdade para todos? </a:t>
            </a:r>
            <a:endParaRPr lang="pt-BR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357562"/>
            <a:ext cx="171799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1472" y="2285992"/>
            <a:ext cx="8072494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Tratava-se de uma cidadania restringida a determinados segmentos sociais, às elites econômicas do país. Excluía a grande maioria da população, além de não contemplar a extinção da escravidão. 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4214818"/>
            <a:ext cx="821537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Ainda nas décadas do Império Brasileiro (1822-1889), aconteceram várias lutas, especialmente escravos e homens livres excluídos, contra os privilégios das classes dominantes, às injustiças sociais e à miséria. Entre elas, as revoltas populares da Balaiada (1838-1841), no Maranhão e da Cabanagem (1835-1840), no Pará.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29058" y="1571612"/>
            <a:ext cx="142876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t-BR" sz="3200" b="1" dirty="0" smtClean="0">
                <a:solidFill>
                  <a:srgbClr val="C00000"/>
                </a:solidFill>
                <a:latin typeface="Gill Sans MT" pitchFamily="34" charset="0"/>
              </a:rPr>
              <a:t>NÃO!</a:t>
            </a:r>
            <a:endParaRPr lang="pt-BR" sz="32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00034" y="1428736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primeira Constituição Republicana (1891) após o fim do Império e a abolição da escravatura, decretou pela primeira vez a igualdade jurídica de todos os cidadãos. Porém,</a:t>
            </a:r>
          </a:p>
          <a:p>
            <a:pPr algn="just"/>
            <a:endParaRPr lang="pt-BR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m</a:t>
            </a: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antiveram-se </a:t>
            </a: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praticamente intactos os privilégios das elites e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desigualdades estruturais da sociedade brasileira, também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a participação política das classes populares foi restringida através de leis e impossibilitada pelas práticas oligárquico-coronelísticas.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0034" y="5000636"/>
            <a:ext cx="828680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Mais uma vez foi preciso lutar. Ocorreram greves operárias, cangaço e messianismo - Guerra de Canudos (1896-97) no interior da Bahia.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428596" y="2143116"/>
            <a:ext cx="62865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Avanço nas lutas das classes populares por maior justiça e igualdade, através do reconhecimento jurídico dos direitos trabalhistas, sindicais e previdenciários e  da </a:t>
            </a:r>
          </a:p>
          <a:p>
            <a:pPr algn="just"/>
            <a:r>
              <a:rPr lang="pt-BR" sz="2600" dirty="0" smtClean="0">
                <a:latin typeface="Calibri" pitchFamily="34" charset="0"/>
              </a:rPr>
              <a:t>conquista do voto feminino.</a:t>
            </a:r>
            <a:endParaRPr lang="pt-BR" sz="2600" b="1" dirty="0">
              <a:latin typeface="Calibri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142976" y="1428736"/>
            <a:ext cx="57492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 smtClean="0">
                <a:latin typeface="Calibri" pitchFamily="34" charset="0"/>
              </a:rPr>
              <a:t>O Estado brasileiro – Décadas de 30 a 70</a:t>
            </a:r>
            <a:endParaRPr lang="pt-BR" sz="2600" b="1" dirty="0">
              <a:latin typeface="Calibri" pitchFamily="34" charset="0"/>
            </a:endParaRPr>
          </a:p>
        </p:txBody>
      </p:sp>
      <p:pic>
        <p:nvPicPr>
          <p:cNvPr id="10242" name="Picture 2" descr="http://www.tre-ba.gov.br/default/upload/75anos_voto_femin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873848"/>
            <a:ext cx="2071703" cy="1912341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Retângulo 19"/>
          <p:cNvSpPr/>
          <p:nvPr/>
        </p:nvSpPr>
        <p:spPr>
          <a:xfrm>
            <a:off x="6858016" y="3786190"/>
            <a:ext cx="1960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Foto: Exposição </a:t>
            </a:r>
          </a:p>
          <a:p>
            <a:pPr algn="ctr"/>
            <a:r>
              <a:rPr lang="pt-BR" sz="1200" dirty="0" smtClean="0">
                <a:latin typeface="Calibri" pitchFamily="34" charset="0"/>
              </a:rPr>
              <a:t>“75 Anos do Voto Feminino”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28596" y="4429132"/>
            <a:ext cx="82153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A ditadura do Estado Novo (1937-1945) instaurou fortes mecanismos de controle da classe trabalhadora, frustrando outra vez a aspiração dos trabalhadores à cidadania plena.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8596" y="164305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Entre 1945 e 1963, a redemocratização constitucional do país esteve marcada pelo controle político das massas por parte de líderes populistas e grupos oligárquicos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9217" name="Imagem 6" descr="anistia 27 anos 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428868"/>
            <a:ext cx="2716395" cy="18573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tângulo 9"/>
          <p:cNvSpPr/>
          <p:nvPr/>
        </p:nvSpPr>
        <p:spPr>
          <a:xfrm>
            <a:off x="428596" y="4429132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As elites  planejam e executam o golpe de Estado de 1964, surge uma época de total cancelamento de garantias constitucionais e direitos, caracterizada por prisões arbitrárias, torturas, mortes e desaparecimentos de opositores do regime e pelo arrocho salarial contra os trabalhadores.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428596" y="3000372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Ampla mobilização dos trabalhadores urbanos e rurais por reformas estruturais da sociedade.</a:t>
            </a:r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7911296" y="3364581"/>
            <a:ext cx="114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Arquivo Nacional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I 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Linha do Tempo dos Direitos Humanos no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1969</TotalTime>
  <Words>1514</Words>
  <Application>Microsoft Office PowerPoint</Application>
  <PresentationFormat>Apresentação na tela (4:3)</PresentationFormat>
  <Paragraphs>112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235</cp:revision>
  <dcterms:created xsi:type="dcterms:W3CDTF">2009-05-14T20:59:51Z</dcterms:created>
  <dcterms:modified xsi:type="dcterms:W3CDTF">2009-08-05T19:21:57Z</dcterms:modified>
</cp:coreProperties>
</file>